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0" r:id="rId3"/>
    <p:sldId id="260" r:id="rId4"/>
    <p:sldId id="291" r:id="rId5"/>
    <p:sldId id="271" r:id="rId6"/>
    <p:sldId id="268" r:id="rId7"/>
    <p:sldId id="274" r:id="rId8"/>
    <p:sldId id="275" r:id="rId9"/>
    <p:sldId id="288" r:id="rId10"/>
    <p:sldId id="278" r:id="rId11"/>
    <p:sldId id="279" r:id="rId12"/>
    <p:sldId id="280" r:id="rId13"/>
    <p:sldId id="281" r:id="rId14"/>
    <p:sldId id="283" r:id="rId15"/>
    <p:sldId id="299" r:id="rId16"/>
    <p:sldId id="305" r:id="rId17"/>
    <p:sldId id="300" r:id="rId18"/>
    <p:sldId id="293" r:id="rId19"/>
    <p:sldId id="294" r:id="rId20"/>
    <p:sldId id="295" r:id="rId21"/>
    <p:sldId id="285" r:id="rId22"/>
    <p:sldId id="303" r:id="rId23"/>
    <p:sldId id="297" r:id="rId24"/>
    <p:sldId id="298" r:id="rId25"/>
    <p:sldId id="311" r:id="rId26"/>
    <p:sldId id="302" r:id="rId27"/>
    <p:sldId id="308" r:id="rId28"/>
    <p:sldId id="309" r:id="rId29"/>
    <p:sldId id="310"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45" autoAdjust="0"/>
    <p:restoredTop sz="94660"/>
  </p:normalViewPr>
  <p:slideViewPr>
    <p:cSldViewPr>
      <p:cViewPr>
        <p:scale>
          <a:sx n="100" d="100"/>
          <a:sy n="100" d="100"/>
        </p:scale>
        <p:origin x="-122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5A868-36F4-499D-A57B-510A1E75E93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r-Latn-RS"/>
        </a:p>
      </dgm:t>
    </dgm:pt>
    <dgm:pt modelId="{E2B361D1-FC21-43E7-8269-DB72658F13A6}">
      <dgm:prSet custT="1"/>
      <dgm:spPr>
        <a:ln>
          <a:solidFill>
            <a:srgbClr val="C00000"/>
          </a:solidFill>
        </a:ln>
      </dgm:spPr>
      <dgm:t>
        <a:bodyPr/>
        <a:lstStyle/>
        <a:p>
          <a:pPr rtl="0"/>
          <a:r>
            <a:rPr lang="sr-Cyrl-CS" sz="900" b="1" dirty="0" smtClean="0">
              <a:effectLst>
                <a:outerShdw blurRad="38100" dist="38100" dir="2700000" algn="tl">
                  <a:srgbClr val="000000">
                    <a:alpha val="43137"/>
                  </a:srgbClr>
                </a:outerShdw>
              </a:effectLst>
            </a:rPr>
            <a:t>Закон о водама </a:t>
          </a:r>
          <a:r>
            <a:rPr lang="sr-Latn-CS" sz="900" b="1" dirty="0" smtClean="0">
              <a:effectLst>
                <a:outerShdw blurRad="38100" dist="38100" dir="2700000" algn="tl">
                  <a:srgbClr val="000000">
                    <a:alpha val="43137"/>
                  </a:srgbClr>
                </a:outerShdw>
              </a:effectLst>
            </a:rPr>
            <a:t> </a:t>
          </a:r>
          <a:r>
            <a:rPr lang="sr-Cyrl-CS" sz="900" b="0" dirty="0" smtClean="0">
              <a:effectLst>
                <a:outerShdw blurRad="38100" dist="38100" dir="2700000" algn="tl">
                  <a:srgbClr val="000000">
                    <a:alpha val="43137"/>
                  </a:srgbClr>
                </a:outerShdw>
              </a:effectLst>
            </a:rPr>
            <a:t>(</a:t>
          </a:r>
          <a:r>
            <a:rPr lang="sr-Cyrl-CS" sz="900" b="0" i="1" dirty="0" smtClean="0">
              <a:effectLst>
                <a:outerShdw blurRad="38100" dist="38100" dir="2700000" algn="tl">
                  <a:srgbClr val="000000">
                    <a:alpha val="43137"/>
                  </a:srgbClr>
                </a:outerShdw>
              </a:effectLst>
            </a:rPr>
            <a:t>Сл. Гласник РС бр. 30/2010</a:t>
          </a:r>
          <a:r>
            <a:rPr lang="sr-Cyrl-CS" sz="900" b="0" dirty="0" smtClean="0">
              <a:effectLst>
                <a:outerShdw blurRad="38100" dist="38100" dir="2700000" algn="tl">
                  <a:srgbClr val="000000">
                    <a:alpha val="43137"/>
                  </a:srgbClr>
                </a:outerShdw>
              </a:effectLst>
            </a:rPr>
            <a:t>) </a:t>
          </a:r>
          <a:br>
            <a:rPr lang="sr-Cyrl-CS" sz="900" b="0" dirty="0" smtClean="0">
              <a:effectLst>
                <a:outerShdw blurRad="38100" dist="38100" dir="2700000" algn="tl">
                  <a:srgbClr val="000000">
                    <a:alpha val="43137"/>
                  </a:srgbClr>
                </a:outerShdw>
              </a:effectLst>
            </a:rPr>
          </a:br>
          <a:r>
            <a:rPr lang="sr-Cyrl-CS" sz="900" b="1" dirty="0" smtClean="0">
              <a:effectLst>
                <a:outerShdw blurRad="38100" dist="38100" dir="2700000" algn="tl">
                  <a:srgbClr val="000000">
                    <a:alpha val="43137"/>
                  </a:srgbClr>
                </a:outerShdw>
              </a:effectLst>
            </a:rPr>
            <a:t>Члан 106. </a:t>
          </a:r>
          <a:r>
            <a:rPr lang="sr-Cyrl-CS" sz="900" b="0" dirty="0" smtClean="0">
              <a:effectLst>
                <a:outerShdw blurRad="38100" dist="38100" dir="2700000" algn="tl">
                  <a:srgbClr val="000000">
                    <a:alpha val="43137"/>
                  </a:srgbClr>
                </a:outerShdw>
              </a:effectLst>
            </a:rPr>
            <a:t>Праћење хаваријског загађења</a:t>
          </a:r>
          <a:r>
            <a:rPr lang="sr-Cyrl-CS" sz="900" b="0" dirty="0" smtClean="0"/>
            <a:t/>
          </a:r>
          <a:br>
            <a:rPr lang="sr-Cyrl-CS" sz="900" b="0" dirty="0" smtClean="0"/>
          </a:br>
          <a:r>
            <a:rPr lang="sr-Cyrl-CS" sz="900" b="0" dirty="0" smtClean="0"/>
            <a:t/>
          </a:r>
          <a:br>
            <a:rPr lang="sr-Cyrl-CS" sz="900" b="0" dirty="0" smtClean="0"/>
          </a:br>
          <a:r>
            <a:rPr lang="sr-Cyrl-CS" sz="900" b="0" dirty="0" smtClean="0"/>
            <a:t>(</a:t>
          </a:r>
          <a:r>
            <a:rPr lang="sr-Latn-RS" sz="900" b="0" dirty="0" smtClean="0"/>
            <a:t>http://www.sepa.gov.rs</a:t>
          </a:r>
          <a:r>
            <a:rPr lang="sr-Cyrl-CS" sz="900" b="0" dirty="0" smtClean="0"/>
            <a:t>)</a:t>
          </a:r>
          <a:endParaRPr lang="sr-Latn-RS" sz="900" dirty="0"/>
        </a:p>
      </dgm:t>
    </dgm:pt>
    <dgm:pt modelId="{07FF4F96-763C-4AB1-9AFA-0F3DB99D6EA4}" type="parTrans" cxnId="{CD7501A3-3B52-410D-8FEF-7B2912D6A0C5}">
      <dgm:prSet/>
      <dgm:spPr/>
      <dgm:t>
        <a:bodyPr/>
        <a:lstStyle/>
        <a:p>
          <a:endParaRPr lang="sr-Latn-RS"/>
        </a:p>
      </dgm:t>
    </dgm:pt>
    <dgm:pt modelId="{CFD76589-A5AD-4654-915B-BF9541C34E82}" type="sibTrans" cxnId="{CD7501A3-3B52-410D-8FEF-7B2912D6A0C5}">
      <dgm:prSet/>
      <dgm:spPr/>
      <dgm:t>
        <a:bodyPr/>
        <a:lstStyle/>
        <a:p>
          <a:endParaRPr lang="sr-Latn-RS"/>
        </a:p>
      </dgm:t>
    </dgm:pt>
    <dgm:pt modelId="{6141C06E-E83D-4CB3-B8B6-82F357EB3B1B}" type="pres">
      <dgm:prSet presAssocID="{E975A868-36F4-499D-A57B-510A1E75E936}" presName="CompostProcess" presStyleCnt="0">
        <dgm:presLayoutVars>
          <dgm:dir/>
          <dgm:resizeHandles val="exact"/>
        </dgm:presLayoutVars>
      </dgm:prSet>
      <dgm:spPr/>
      <dgm:t>
        <a:bodyPr/>
        <a:lstStyle/>
        <a:p>
          <a:endParaRPr lang="sr-Latn-RS"/>
        </a:p>
      </dgm:t>
    </dgm:pt>
    <dgm:pt modelId="{E201F3BF-C9E9-4DD8-A248-801659599502}" type="pres">
      <dgm:prSet presAssocID="{E975A868-36F4-499D-A57B-510A1E75E936}" presName="arrow" presStyleLbl="bgShp" presStyleIdx="0" presStyleCnt="1" custLinFactNeighborX="-8823" custLinFactNeighborY="4762"/>
      <dgm:spPr/>
    </dgm:pt>
    <dgm:pt modelId="{E4749524-080C-487A-993F-72CC7FB8FDB8}" type="pres">
      <dgm:prSet presAssocID="{E975A868-36F4-499D-A57B-510A1E75E936}" presName="linearProcess" presStyleCnt="0"/>
      <dgm:spPr/>
    </dgm:pt>
    <dgm:pt modelId="{482546DC-E035-48DE-818D-902A2C5BF4AE}" type="pres">
      <dgm:prSet presAssocID="{E2B361D1-FC21-43E7-8269-DB72658F13A6}" presName="textNode" presStyleLbl="node1" presStyleIdx="0" presStyleCnt="1">
        <dgm:presLayoutVars>
          <dgm:bulletEnabled val="1"/>
        </dgm:presLayoutVars>
      </dgm:prSet>
      <dgm:spPr/>
      <dgm:t>
        <a:bodyPr/>
        <a:lstStyle/>
        <a:p>
          <a:endParaRPr lang="sr-Latn-RS"/>
        </a:p>
      </dgm:t>
    </dgm:pt>
  </dgm:ptLst>
  <dgm:cxnLst>
    <dgm:cxn modelId="{CD7501A3-3B52-410D-8FEF-7B2912D6A0C5}" srcId="{E975A868-36F4-499D-A57B-510A1E75E936}" destId="{E2B361D1-FC21-43E7-8269-DB72658F13A6}" srcOrd="0" destOrd="0" parTransId="{07FF4F96-763C-4AB1-9AFA-0F3DB99D6EA4}" sibTransId="{CFD76589-A5AD-4654-915B-BF9541C34E82}"/>
    <dgm:cxn modelId="{BCD8D882-B036-468B-ACA0-63E8A75F3CE8}" type="presOf" srcId="{E975A868-36F4-499D-A57B-510A1E75E936}" destId="{6141C06E-E83D-4CB3-B8B6-82F357EB3B1B}" srcOrd="0" destOrd="0" presId="urn:microsoft.com/office/officeart/2005/8/layout/hProcess9"/>
    <dgm:cxn modelId="{54355A63-09E6-430E-B081-0A08C94488B0}" type="presOf" srcId="{E2B361D1-FC21-43E7-8269-DB72658F13A6}" destId="{482546DC-E035-48DE-818D-902A2C5BF4AE}" srcOrd="0" destOrd="0" presId="urn:microsoft.com/office/officeart/2005/8/layout/hProcess9"/>
    <dgm:cxn modelId="{FF9D23EA-824B-4C04-BD3D-0939028B9A23}" type="presParOf" srcId="{6141C06E-E83D-4CB3-B8B6-82F357EB3B1B}" destId="{E201F3BF-C9E9-4DD8-A248-801659599502}" srcOrd="0" destOrd="0" presId="urn:microsoft.com/office/officeart/2005/8/layout/hProcess9"/>
    <dgm:cxn modelId="{687C7C9F-EF9D-476E-AEF4-966777509974}" type="presParOf" srcId="{6141C06E-E83D-4CB3-B8B6-82F357EB3B1B}" destId="{E4749524-080C-487A-993F-72CC7FB8FDB8}" srcOrd="1" destOrd="0" presId="urn:microsoft.com/office/officeart/2005/8/layout/hProcess9"/>
    <dgm:cxn modelId="{4ADCB43D-52B4-432C-8327-61E1F36AFB57}" type="presParOf" srcId="{E4749524-080C-487A-993F-72CC7FB8FDB8}" destId="{482546DC-E035-48DE-818D-902A2C5BF4AE}"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1F3BF-C9E9-4DD8-A248-801659599502}">
      <dsp:nvSpPr>
        <dsp:cNvPr id="0" name=""/>
        <dsp:cNvSpPr/>
      </dsp:nvSpPr>
      <dsp:spPr>
        <a:xfrm>
          <a:off x="11" y="0"/>
          <a:ext cx="2089823" cy="15121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546DC-E035-48DE-818D-902A2C5BF4AE}">
      <dsp:nvSpPr>
        <dsp:cNvPr id="0" name=""/>
        <dsp:cNvSpPr/>
      </dsp:nvSpPr>
      <dsp:spPr>
        <a:xfrm>
          <a:off x="53782" y="453650"/>
          <a:ext cx="2351051" cy="604867"/>
        </a:xfrm>
        <a:prstGeom prst="roundRect">
          <a:avLst/>
        </a:prstGeom>
        <a:solidFill>
          <a:schemeClr val="accen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sr-Cyrl-CS" sz="900" b="1" kern="1200" dirty="0" smtClean="0">
              <a:effectLst>
                <a:outerShdw blurRad="38100" dist="38100" dir="2700000" algn="tl">
                  <a:srgbClr val="000000">
                    <a:alpha val="43137"/>
                  </a:srgbClr>
                </a:outerShdw>
              </a:effectLst>
            </a:rPr>
            <a:t>Закон о водама </a:t>
          </a:r>
          <a:r>
            <a:rPr lang="sr-Latn-CS" sz="900" b="1" kern="1200" dirty="0" smtClean="0">
              <a:effectLst>
                <a:outerShdw blurRad="38100" dist="38100" dir="2700000" algn="tl">
                  <a:srgbClr val="000000">
                    <a:alpha val="43137"/>
                  </a:srgbClr>
                </a:outerShdw>
              </a:effectLst>
            </a:rPr>
            <a:t> </a:t>
          </a:r>
          <a:r>
            <a:rPr lang="sr-Cyrl-CS" sz="900" b="0" kern="1200" dirty="0" smtClean="0">
              <a:effectLst>
                <a:outerShdw blurRad="38100" dist="38100" dir="2700000" algn="tl">
                  <a:srgbClr val="000000">
                    <a:alpha val="43137"/>
                  </a:srgbClr>
                </a:outerShdw>
              </a:effectLst>
            </a:rPr>
            <a:t>(</a:t>
          </a:r>
          <a:r>
            <a:rPr lang="sr-Cyrl-CS" sz="900" b="0" i="1" kern="1200" dirty="0" smtClean="0">
              <a:effectLst>
                <a:outerShdw blurRad="38100" dist="38100" dir="2700000" algn="tl">
                  <a:srgbClr val="000000">
                    <a:alpha val="43137"/>
                  </a:srgbClr>
                </a:outerShdw>
              </a:effectLst>
            </a:rPr>
            <a:t>Сл. Гласник РС бр. 30/2010</a:t>
          </a:r>
          <a:r>
            <a:rPr lang="sr-Cyrl-CS" sz="900" b="0" kern="1200" dirty="0" smtClean="0">
              <a:effectLst>
                <a:outerShdw blurRad="38100" dist="38100" dir="2700000" algn="tl">
                  <a:srgbClr val="000000">
                    <a:alpha val="43137"/>
                  </a:srgbClr>
                </a:outerShdw>
              </a:effectLst>
            </a:rPr>
            <a:t>) </a:t>
          </a:r>
          <a:br>
            <a:rPr lang="sr-Cyrl-CS" sz="900" b="0" kern="1200" dirty="0" smtClean="0">
              <a:effectLst>
                <a:outerShdw blurRad="38100" dist="38100" dir="2700000" algn="tl">
                  <a:srgbClr val="000000">
                    <a:alpha val="43137"/>
                  </a:srgbClr>
                </a:outerShdw>
              </a:effectLst>
            </a:rPr>
          </a:br>
          <a:r>
            <a:rPr lang="sr-Cyrl-CS" sz="900" b="1" kern="1200" dirty="0" smtClean="0">
              <a:effectLst>
                <a:outerShdw blurRad="38100" dist="38100" dir="2700000" algn="tl">
                  <a:srgbClr val="000000">
                    <a:alpha val="43137"/>
                  </a:srgbClr>
                </a:outerShdw>
              </a:effectLst>
            </a:rPr>
            <a:t>Члан 106. </a:t>
          </a:r>
          <a:r>
            <a:rPr lang="sr-Cyrl-CS" sz="900" b="0" kern="1200" dirty="0" smtClean="0">
              <a:effectLst>
                <a:outerShdw blurRad="38100" dist="38100" dir="2700000" algn="tl">
                  <a:srgbClr val="000000">
                    <a:alpha val="43137"/>
                  </a:srgbClr>
                </a:outerShdw>
              </a:effectLst>
            </a:rPr>
            <a:t>Праћење хаваријског загађења</a:t>
          </a:r>
          <a:r>
            <a:rPr lang="sr-Cyrl-CS" sz="900" b="0" kern="1200" dirty="0" smtClean="0"/>
            <a:t/>
          </a:r>
          <a:br>
            <a:rPr lang="sr-Cyrl-CS" sz="900" b="0" kern="1200" dirty="0" smtClean="0"/>
          </a:br>
          <a:r>
            <a:rPr lang="sr-Cyrl-CS" sz="900" b="0" kern="1200" dirty="0" smtClean="0"/>
            <a:t/>
          </a:r>
          <a:br>
            <a:rPr lang="sr-Cyrl-CS" sz="900" b="0" kern="1200" dirty="0" smtClean="0"/>
          </a:br>
          <a:r>
            <a:rPr lang="sr-Cyrl-CS" sz="900" b="0" kern="1200" dirty="0" smtClean="0"/>
            <a:t>(</a:t>
          </a:r>
          <a:r>
            <a:rPr lang="sr-Latn-RS" sz="900" b="0" kern="1200" dirty="0" smtClean="0"/>
            <a:t>http://www.sepa.gov.rs</a:t>
          </a:r>
          <a:r>
            <a:rPr lang="sr-Cyrl-CS" sz="900" b="0" kern="1200" dirty="0" smtClean="0"/>
            <a:t>)</a:t>
          </a:r>
          <a:endParaRPr lang="sr-Latn-RS" sz="900" kern="1200" dirty="0"/>
        </a:p>
      </dsp:txBody>
      <dsp:txXfrm>
        <a:off x="83309" y="483177"/>
        <a:ext cx="2291997" cy="5458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E245A-25B9-4CE9-900B-97D331A4C363}" type="datetimeFigureOut">
              <a:rPr lang="en-US" smtClean="0"/>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3F284-21B1-4209-A433-02258039E03E}" type="slidenum">
              <a:rPr lang="en-US" smtClean="0"/>
              <a:t>‹#›</a:t>
            </a:fld>
            <a:endParaRPr lang="en-US"/>
          </a:p>
        </p:txBody>
      </p:sp>
    </p:spTree>
    <p:extLst>
      <p:ext uri="{BB962C8B-B14F-4D97-AF65-F5344CB8AC3E}">
        <p14:creationId xmlns:p14="http://schemas.microsoft.com/office/powerpoint/2010/main" val="354703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8FCCA-7F6D-4395-ACEB-CA433757F2FC}"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323651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8FCCA-7F6D-4395-ACEB-CA433757F2FC}"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352840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8FCCA-7F6D-4395-ACEB-CA433757F2FC}"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111932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8FCCA-7F6D-4395-ACEB-CA433757F2FC}"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2470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8FCCA-7F6D-4395-ACEB-CA433757F2FC}"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43817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8FCCA-7F6D-4395-ACEB-CA433757F2FC}"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114660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8FCCA-7F6D-4395-ACEB-CA433757F2FC}"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33544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8FCCA-7F6D-4395-ACEB-CA433757F2FC}"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257103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8FCCA-7F6D-4395-ACEB-CA433757F2FC}"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225071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8FCCA-7F6D-4395-ACEB-CA433757F2FC}"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307098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8FCCA-7F6D-4395-ACEB-CA433757F2FC}"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E99C6-7C9E-463C-85F7-1EE90FC06944}" type="slidenum">
              <a:rPr lang="en-US" smtClean="0"/>
              <a:t>‹#›</a:t>
            </a:fld>
            <a:endParaRPr lang="en-US"/>
          </a:p>
        </p:txBody>
      </p:sp>
    </p:spTree>
    <p:extLst>
      <p:ext uri="{BB962C8B-B14F-4D97-AF65-F5344CB8AC3E}">
        <p14:creationId xmlns:p14="http://schemas.microsoft.com/office/powerpoint/2010/main" val="130502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8FCCA-7F6D-4395-ACEB-CA433757F2FC}" type="datetimeFigureOut">
              <a:rPr lang="en-US" smtClean="0"/>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E99C6-7C9E-463C-85F7-1EE90FC06944}" type="slidenum">
              <a:rPr lang="en-US" smtClean="0"/>
              <a:t>‹#›</a:t>
            </a:fld>
            <a:endParaRPr lang="en-US"/>
          </a:p>
        </p:txBody>
      </p:sp>
    </p:spTree>
    <p:extLst>
      <p:ext uri="{BB962C8B-B14F-4D97-AF65-F5344CB8AC3E}">
        <p14:creationId xmlns:p14="http://schemas.microsoft.com/office/powerpoint/2010/main" val="50040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lobodnaevropa.org/a/zagadjenje-lukavac-sava-rijeka-hrvatska-bih/29204681.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074" y="1555937"/>
            <a:ext cx="7329341" cy="5286288"/>
          </a:xfrm>
          <a:prstGeom prst="rect">
            <a:avLst/>
          </a:prstGeom>
        </p:spPr>
      </p:pic>
      <p:pic>
        <p:nvPicPr>
          <p:cNvPr id="5" name="Picture 4"/>
          <p:cNvPicPr>
            <a:picLocks noChangeAspect="1"/>
          </p:cNvPicPr>
          <p:nvPr/>
        </p:nvPicPr>
        <p:blipFill>
          <a:blip r:embed="rId3"/>
          <a:stretch>
            <a:fillRect/>
          </a:stretch>
        </p:blipFill>
        <p:spPr>
          <a:xfrm>
            <a:off x="177800" y="36513"/>
            <a:ext cx="4038600" cy="685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330907" y="91779"/>
            <a:ext cx="4699000" cy="63658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14112">
            <a:off x="4920446" y="3692110"/>
            <a:ext cx="1806352" cy="1013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87074" y="860789"/>
            <a:ext cx="7329341" cy="196977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a:solidFill>
                  <a:schemeClr val="tx1"/>
                </a:solidFill>
              </a:rPr>
              <a:t>IZAZOVI SPROVOĐENJA MONITORINGA PREKOGRANIČNIH VODOTOKOVA – EU I SRBIJA</a:t>
            </a:r>
          </a:p>
          <a:p>
            <a:pPr lvl="0"/>
            <a:endParaRPr lang="sr-Latn-RS" sz="2800" dirty="0">
              <a:solidFill>
                <a:schemeClr val="tx1"/>
              </a:solidFill>
            </a:endParaRPr>
          </a:p>
          <a:p>
            <a:pPr algn="r"/>
            <a:r>
              <a:rPr lang="sr-Latn-RS" sz="2000" b="1" dirty="0">
                <a:solidFill>
                  <a:schemeClr val="tx1"/>
                </a:solidFill>
              </a:rPr>
              <a:t>D</a:t>
            </a:r>
            <a:r>
              <a:rPr lang="sr-Latn-RS" sz="2000" b="1" dirty="0" smtClean="0">
                <a:solidFill>
                  <a:schemeClr val="tx1"/>
                </a:solidFill>
              </a:rPr>
              <a:t>r </a:t>
            </a:r>
            <a:r>
              <a:rPr lang="sr-Latn-RS" sz="2000" b="1" dirty="0">
                <a:solidFill>
                  <a:schemeClr val="tx1"/>
                </a:solidFill>
              </a:rPr>
              <a:t>Nebojša Veljković, dipl. inž. </a:t>
            </a:r>
            <a:r>
              <a:rPr lang="sr-Latn-RS" sz="2000" b="1" dirty="0" smtClean="0">
                <a:solidFill>
                  <a:schemeClr val="tx1"/>
                </a:solidFill>
              </a:rPr>
              <a:t>građ</a:t>
            </a:r>
            <a:r>
              <a:rPr lang="sr-Latn-RS" sz="2000" b="1" dirty="0">
                <a:solidFill>
                  <a:schemeClr val="tx1"/>
                </a:solidFill>
              </a:rPr>
              <a:t>.</a:t>
            </a:r>
          </a:p>
          <a:p>
            <a:pPr algn="r"/>
            <a:r>
              <a:rPr lang="sr-Latn-RS" b="1" dirty="0">
                <a:effectLst>
                  <a:outerShdw blurRad="38100" dist="38100" dir="2700000" algn="tl">
                    <a:srgbClr val="000000">
                      <a:alpha val="43137"/>
                    </a:srgbClr>
                  </a:outerShdw>
                </a:effectLst>
              </a:rPr>
              <a:t> </a:t>
            </a:r>
            <a:endParaRPr lang="sr-Latn-RS" b="1" dirty="0" smtClean="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1845674"/>
            <a:ext cx="2460994" cy="945022"/>
          </a:xfrm>
          <a:prstGeom prst="rect">
            <a:avLst/>
          </a:prstGeom>
        </p:spPr>
      </p:pic>
    </p:spTree>
    <p:extLst>
      <p:ext uri="{BB962C8B-B14F-4D97-AF65-F5344CB8AC3E}">
        <p14:creationId xmlns:p14="http://schemas.microsoft.com/office/powerpoint/2010/main" val="212101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216" y="331202"/>
            <a:ext cx="4709568" cy="6195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615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369" y="266426"/>
            <a:ext cx="5961262" cy="632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043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309" y="496389"/>
            <a:ext cx="6876826" cy="6124754"/>
          </a:xfrm>
          <a:prstGeom prst="rect">
            <a:avLst/>
          </a:prstGeom>
          <a:noFill/>
        </p:spPr>
        <p:txBody>
          <a:bodyPr wrap="square" rtlCol="0">
            <a:spAutoFit/>
          </a:bodyPr>
          <a:lstStyle/>
          <a:p>
            <a:r>
              <a:rPr lang="sr-Latn-RS" sz="2000" dirty="0"/>
              <a:t>Hrvatske vode u priopćenju su pojasnile kako „postupaju sukladno Državnom planu mjera za slučaj izvanrednih i iznenadnih onečišćenja voda te Operativnom planu mjera Hrvatskih voda za slučaj izvanrednih i iznenadnih onečišćenja voda.“ Hrvatske vode razmjenjuju i informacije sa Glavnim međunarodnim centrom za uzbunjivanje u Bosni i Hercegovini, i – prema posljednjim informacijama koje su dobivene od tog centra – „nastalo onečišćenje rijeke Spreče je minimalizirano te su vrijednosti izmjerenih pokazatelja u vodi unutar dopuštenih granica.“</a:t>
            </a:r>
            <a:endParaRPr lang="en-US" sz="2000" dirty="0"/>
          </a:p>
          <a:p>
            <a:endParaRPr lang="sr-Latn-RS" sz="2000" dirty="0" smtClean="0"/>
          </a:p>
          <a:p>
            <a:r>
              <a:rPr lang="sr-Latn-RS" sz="2000" dirty="0" smtClean="0"/>
              <a:t>Državni </a:t>
            </a:r>
            <a:r>
              <a:rPr lang="sr-Latn-RS" sz="2000" dirty="0"/>
              <a:t>tajnik u Ministarstvu zaštite okoliša i energetike Mario Šiljeg je u Saboru ocijenio kako je </a:t>
            </a:r>
            <a:r>
              <a:rPr lang="sr-Latn-RS" sz="2000" b="1" dirty="0"/>
              <a:t>uzbuna oko zagađenja iz Lukavca – završena</a:t>
            </a:r>
            <a:r>
              <a:rPr lang="sr-Latn-RS" sz="2000" dirty="0"/>
              <a:t>.</a:t>
            </a:r>
            <a:endParaRPr lang="en-US" sz="2000" dirty="0"/>
          </a:p>
          <a:p>
            <a:endParaRPr lang="sr-Latn-RS" sz="2000" dirty="0" smtClean="0"/>
          </a:p>
          <a:p>
            <a:pPr algn="r"/>
            <a:r>
              <a:rPr lang="sr-Latn-RS" sz="2000" dirty="0" smtClean="0"/>
              <a:t>2</a:t>
            </a:r>
            <a:r>
              <a:rPr lang="sr-Latn-RS" sz="2000" dirty="0"/>
              <a:t>. maj/svibanj, 2018</a:t>
            </a:r>
            <a:r>
              <a:rPr lang="sr-Latn-RS" sz="2000" dirty="0" smtClean="0"/>
              <a:t>.</a:t>
            </a:r>
          </a:p>
          <a:p>
            <a:endParaRPr lang="sr-Latn-RS" u="sng" dirty="0">
              <a:hlinkClick r:id="rId2"/>
            </a:endParaRPr>
          </a:p>
          <a:p>
            <a:pPr algn="r"/>
            <a:r>
              <a:rPr lang="en-US" u="sng" dirty="0" smtClean="0">
                <a:hlinkClick r:id="rId2"/>
              </a:rPr>
              <a:t>https</a:t>
            </a:r>
            <a:r>
              <a:rPr lang="en-US" u="sng" dirty="0">
                <a:hlinkClick r:id="rId2"/>
              </a:rPr>
              <a:t>://www.slobodnaevropa.org/a/zagadjenje-lukavac-sava-rijeka-hrvatska-bih/29204681.html</a:t>
            </a:r>
            <a:endParaRPr lang="en-US" dirty="0"/>
          </a:p>
          <a:p>
            <a:endParaRPr lang="en-US" dirty="0"/>
          </a:p>
        </p:txBody>
      </p:sp>
    </p:spTree>
    <p:extLst>
      <p:ext uri="{BB962C8B-B14F-4D97-AF65-F5344CB8AC3E}">
        <p14:creationId xmlns:p14="http://schemas.microsoft.com/office/powerpoint/2010/main" val="208031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6632"/>
            <a:ext cx="7013166" cy="253809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7" y="3212976"/>
            <a:ext cx="7234716" cy="2758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20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4680520" cy="598095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46479"/>
            <a:ext cx="3739796" cy="6361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612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4" y="23915"/>
            <a:ext cx="9156814" cy="5112568"/>
          </a:xfrm>
          <a:prstGeom prst="rect">
            <a:avLst/>
          </a:prstGeom>
        </p:spPr>
      </p:pic>
      <p:sp>
        <p:nvSpPr>
          <p:cNvPr id="5" name="TextBox 4"/>
          <p:cNvSpPr txBox="1"/>
          <p:nvPr/>
        </p:nvSpPr>
        <p:spPr>
          <a:xfrm rot="21135936">
            <a:off x="1367560" y="3055237"/>
            <a:ext cx="7128166" cy="1015663"/>
          </a:xfrm>
          <a:prstGeom prst="rect">
            <a:avLst/>
          </a:prstGeom>
          <a:solidFill>
            <a:schemeClr val="bg1">
              <a:lumMod val="95000"/>
            </a:schemeClr>
          </a:solidFill>
        </p:spPr>
        <p:txBody>
          <a:bodyPr wrap="square" rtlCol="0">
            <a:spAutoFit/>
          </a:bodyPr>
          <a:lstStyle/>
          <a:p>
            <a:r>
              <a:rPr lang="sr-Cyrl-CS" sz="6000" dirty="0">
                <a:solidFill>
                  <a:srgbClr val="C0C0C0"/>
                </a:solidFill>
                <a:effectLst>
                  <a:outerShdw blurRad="38100" dist="38100" dir="2700000" algn="tl">
                    <a:srgbClr val="000000">
                      <a:alpha val="43137"/>
                    </a:srgbClr>
                  </a:outerShdw>
                </a:effectLst>
                <a:latin typeface="Comic Sans MS" panose="030F0702030302020204" pitchFamily="66" charset="0"/>
              </a:rPr>
              <a:t>д</a:t>
            </a:r>
            <a:r>
              <a:rPr lang="sr-Cyrl-CS" sz="6000" dirty="0" smtClean="0">
                <a:solidFill>
                  <a:srgbClr val="C0C0C0"/>
                </a:solidFill>
                <a:effectLst>
                  <a:outerShdw blurRad="38100" dist="38100" dir="2700000" algn="tl">
                    <a:srgbClr val="000000">
                      <a:alpha val="43137"/>
                    </a:srgbClr>
                  </a:outerShdw>
                </a:effectLst>
                <a:latin typeface="Comic Sans MS" panose="030F0702030302020204" pitchFamily="66" charset="0"/>
              </a:rPr>
              <a:t>ез</a:t>
            </a:r>
            <a:r>
              <a:rPr lang="sr-Cyrl-CS" sz="6000" dirty="0" smtClean="0">
                <a:latin typeface="Comic Sans MS" panose="030F0702030302020204" pitchFamily="66" charset="0"/>
              </a:rPr>
              <a:t>информација     </a:t>
            </a:r>
            <a:endParaRPr lang="en-US" sz="600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2546">
            <a:off x="5354116" y="3834207"/>
            <a:ext cx="3557906" cy="19092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4" y="5522106"/>
            <a:ext cx="6673046" cy="13358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0390">
            <a:off x="3363163" y="151214"/>
            <a:ext cx="3831590" cy="2695479"/>
          </a:xfrm>
          <a:prstGeom prst="rect">
            <a:avLst/>
          </a:prstGeom>
        </p:spPr>
      </p:pic>
      <p:sp>
        <p:nvSpPr>
          <p:cNvPr id="10" name="TextBox 9"/>
          <p:cNvSpPr txBox="1"/>
          <p:nvPr/>
        </p:nvSpPr>
        <p:spPr>
          <a:xfrm>
            <a:off x="7272300" y="6421521"/>
            <a:ext cx="1733039" cy="400110"/>
          </a:xfrm>
          <a:prstGeom prst="rect">
            <a:avLst/>
          </a:prstGeom>
          <a:noFill/>
        </p:spPr>
        <p:txBody>
          <a:bodyPr wrap="none" rtlCol="0">
            <a:spAutoFit/>
          </a:bodyPr>
          <a:lstStyle/>
          <a:p>
            <a:r>
              <a:rPr lang="sr-Latn-CS" sz="2000" b="1" dirty="0" smtClean="0">
                <a:solidFill>
                  <a:srgbClr val="0070C0"/>
                </a:solidFill>
                <a:latin typeface="Amienne" panose="04000508060000020003" pitchFamily="82" charset="0"/>
              </a:rPr>
              <a:t>Created by Veljkovic, 2018.</a:t>
            </a:r>
            <a:endParaRPr lang="en-US" sz="2000" b="1" dirty="0">
              <a:solidFill>
                <a:srgbClr val="0070C0"/>
              </a:solidFill>
              <a:latin typeface="Amienne" panose="04000508060000020003" pitchFamily="82" charset="0"/>
            </a:endParaRPr>
          </a:p>
        </p:txBody>
      </p:sp>
    </p:spTree>
    <p:extLst>
      <p:ext uri="{BB962C8B-B14F-4D97-AF65-F5344CB8AC3E}">
        <p14:creationId xmlns:p14="http://schemas.microsoft.com/office/powerpoint/2010/main" val="105227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251"/>
            <a:ext cx="9144000" cy="6211497"/>
          </a:xfrm>
          <a:prstGeom prst="rect">
            <a:avLst/>
          </a:prstGeom>
        </p:spPr>
      </p:pic>
    </p:spTree>
    <p:extLst>
      <p:ext uri="{BB962C8B-B14F-4D97-AF65-F5344CB8AC3E}">
        <p14:creationId xmlns:p14="http://schemas.microsoft.com/office/powerpoint/2010/main" val="26166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232"/>
            <a:ext cx="9062357" cy="6796768"/>
          </a:xfrm>
          <a:prstGeom prst="rect">
            <a:avLst/>
          </a:prstGeom>
        </p:spPr>
      </p:pic>
    </p:spTree>
    <p:extLst>
      <p:ext uri="{BB962C8B-B14F-4D97-AF65-F5344CB8AC3E}">
        <p14:creationId xmlns:p14="http://schemas.microsoft.com/office/powerpoint/2010/main" val="4166671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740" y="620688"/>
            <a:ext cx="6629612" cy="5378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09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148" y="0"/>
            <a:ext cx="5903703" cy="6858000"/>
          </a:xfrm>
          <a:prstGeom prst="rect">
            <a:avLst/>
          </a:prstGeom>
        </p:spPr>
      </p:pic>
    </p:spTree>
    <p:extLst>
      <p:ext uri="{BB962C8B-B14F-4D97-AF65-F5344CB8AC3E}">
        <p14:creationId xmlns:p14="http://schemas.microsoft.com/office/powerpoint/2010/main" val="385862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1699998"/>
            <a:ext cx="1715377" cy="209367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861047"/>
            <a:ext cx="7920880" cy="2745905"/>
          </a:xfrm>
          <a:prstGeom prst="rect">
            <a:avLst/>
          </a:prstGeom>
          <a:ln>
            <a:noFill/>
          </a:ln>
          <a:effectLst>
            <a:outerShdw blurRad="292100" dist="139700" dir="2700000" algn="tl" rotWithShape="0">
              <a:srgbClr val="333333">
                <a:alpha val="65000"/>
              </a:srgbClr>
            </a:outerShdw>
          </a:effectLst>
        </p:spPr>
      </p:pic>
      <p:sp>
        <p:nvSpPr>
          <p:cNvPr id="6" name="Line Callout 2 5"/>
          <p:cNvSpPr/>
          <p:nvPr/>
        </p:nvSpPr>
        <p:spPr>
          <a:xfrm>
            <a:off x="191347" y="116632"/>
            <a:ext cx="6036838" cy="1485647"/>
          </a:xfrm>
          <a:prstGeom prst="borderCallout2">
            <a:avLst>
              <a:gd name="adj1" fmla="val -446"/>
              <a:gd name="adj2" fmla="val 560"/>
              <a:gd name="adj3" fmla="val -590"/>
              <a:gd name="adj4" fmla="val 192"/>
              <a:gd name="adj5" fmla="val 367775"/>
              <a:gd name="adj6" fmla="val 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p:nvSpPr>
        <p:spPr>
          <a:xfrm>
            <a:off x="251519" y="130338"/>
            <a:ext cx="6048673" cy="1569660"/>
          </a:xfrm>
          <a:prstGeom prst="rect">
            <a:avLst/>
          </a:prstGeom>
          <a:noFill/>
        </p:spPr>
        <p:txBody>
          <a:bodyPr wrap="square" rtlCol="0">
            <a:spAutoFit/>
          </a:bodyPr>
          <a:lstStyle/>
          <a:p>
            <a:r>
              <a:rPr lang="sr-Latn-RS" sz="2400" b="1" i="1" dirty="0"/>
              <a:t>Predviđa se da prekogranični transport zagađujućih </a:t>
            </a:r>
            <a:r>
              <a:rPr lang="sr-Latn-RS" sz="2400" b="1" i="1" dirty="0" smtClean="0"/>
              <a:t>materija igra </a:t>
            </a:r>
            <a:r>
              <a:rPr lang="sr-Latn-RS" sz="2400" b="1" i="1" dirty="0"/>
              <a:t>sve veću ulogu u budućnosti, sa potencijalno štetnim uticajima</a:t>
            </a:r>
            <a:br>
              <a:rPr lang="sr-Latn-RS" sz="2400" b="1" i="1" dirty="0"/>
            </a:br>
            <a:r>
              <a:rPr lang="sr-Latn-RS" sz="2400" b="1" i="1" dirty="0"/>
              <a:t>na </a:t>
            </a:r>
            <a:r>
              <a:rPr lang="sr-Latn-RS" sz="2400" b="1" i="1" dirty="0" smtClean="0"/>
              <a:t>kvalitet </a:t>
            </a:r>
            <a:r>
              <a:rPr lang="sr-Latn-RS" sz="2400" b="1" i="1" dirty="0"/>
              <a:t>slatkovodnih </a:t>
            </a:r>
            <a:r>
              <a:rPr lang="sr-Latn-RS" sz="2400" b="1" i="1" dirty="0" smtClean="0"/>
              <a:t>voda. </a:t>
            </a:r>
            <a:endParaRPr lang="en-US" sz="2400" b="1"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826" y="356927"/>
            <a:ext cx="2603514" cy="3263825"/>
          </a:xfrm>
          <a:prstGeom prst="rect">
            <a:avLst/>
          </a:prstGeom>
        </p:spPr>
      </p:pic>
      <p:sp>
        <p:nvSpPr>
          <p:cNvPr id="16" name="Cloud Callout 15"/>
          <p:cNvSpPr/>
          <p:nvPr/>
        </p:nvSpPr>
        <p:spPr>
          <a:xfrm>
            <a:off x="2123728" y="1699998"/>
            <a:ext cx="3744416" cy="1440970"/>
          </a:xfrm>
          <a:prstGeom prst="cloudCallout">
            <a:avLst>
              <a:gd name="adj1" fmla="val -10402"/>
              <a:gd name="adj2" fmla="val 9248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63788" y="1988840"/>
            <a:ext cx="2664296" cy="923330"/>
          </a:xfrm>
          <a:prstGeom prst="rect">
            <a:avLst/>
          </a:prstGeom>
          <a:noFill/>
        </p:spPr>
        <p:txBody>
          <a:bodyPr wrap="square" rtlCol="0">
            <a:spAutoFit/>
          </a:bodyPr>
          <a:lstStyle/>
          <a:p>
            <a:r>
              <a:rPr lang="sr-Latn-CS" dirty="0" smtClean="0">
                <a:solidFill>
                  <a:srgbClr val="FF0000"/>
                </a:solidFill>
                <a:effectLst>
                  <a:outerShdw blurRad="38100" dist="38100" dir="2700000" algn="tl">
                    <a:srgbClr val="000000">
                      <a:alpha val="43137"/>
                    </a:srgbClr>
                  </a:outerShdw>
                </a:effectLst>
              </a:rPr>
              <a:t>„</a:t>
            </a:r>
            <a:r>
              <a:rPr lang="en-US" dirty="0" smtClean="0">
                <a:solidFill>
                  <a:srgbClr val="FF0000"/>
                </a:solidFill>
                <a:effectLst>
                  <a:outerShdw blurRad="38100" dist="38100" dir="2700000" algn="tl">
                    <a:srgbClr val="000000">
                      <a:alpha val="43137"/>
                    </a:srgbClr>
                  </a:outerShdw>
                </a:effectLst>
              </a:rPr>
              <a:t>transboundary </a:t>
            </a:r>
            <a:r>
              <a:rPr lang="en-US" dirty="0">
                <a:solidFill>
                  <a:srgbClr val="FF0000"/>
                </a:solidFill>
                <a:effectLst>
                  <a:outerShdw blurRad="38100" dist="38100" dir="2700000" algn="tl">
                    <a:srgbClr val="000000">
                      <a:alpha val="43137"/>
                    </a:srgbClr>
                  </a:outerShdw>
                </a:effectLst>
              </a:rPr>
              <a:t>transport of pollutants emitted outside </a:t>
            </a:r>
            <a:r>
              <a:rPr lang="en-US" dirty="0" smtClean="0">
                <a:solidFill>
                  <a:srgbClr val="FF0000"/>
                </a:solidFill>
                <a:effectLst>
                  <a:outerShdw blurRad="38100" dist="38100" dir="2700000" algn="tl">
                    <a:srgbClr val="000000">
                      <a:alpha val="43137"/>
                    </a:srgbClr>
                  </a:outerShdw>
                </a:effectLst>
              </a:rPr>
              <a:t>Europe</a:t>
            </a:r>
            <a:r>
              <a:rPr lang="sr-Latn-CS" dirty="0" smtClean="0">
                <a:solidFill>
                  <a:srgbClr val="FF0000"/>
                </a:solidFill>
                <a:effectLst>
                  <a:outerShdw blurRad="38100" dist="38100" dir="2700000" algn="tl">
                    <a:srgbClr val="000000">
                      <a:alpha val="43137"/>
                    </a:srgbClr>
                  </a:outerShdw>
                </a:effectLst>
              </a:rPr>
              <a:t>“ !!!</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982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77" y="0"/>
            <a:ext cx="5934646" cy="6858000"/>
          </a:xfrm>
          <a:prstGeom prst="rect">
            <a:avLst/>
          </a:prstGeom>
        </p:spPr>
      </p:pic>
    </p:spTree>
    <p:extLst>
      <p:ext uri="{BB962C8B-B14F-4D97-AF65-F5344CB8AC3E}">
        <p14:creationId xmlns:p14="http://schemas.microsoft.com/office/powerpoint/2010/main" val="1123659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savacommission.org/files/image/Funkcioniranje%20(shema);%20SRP.jpg"/>
          <p:cNvPicPr/>
          <p:nvPr/>
        </p:nvPicPr>
        <p:blipFill>
          <a:blip r:embed="rId2">
            <a:extLst>
              <a:ext uri="{28A0092B-C50C-407E-A947-70E740481C1C}">
                <a14:useLocalDpi xmlns:a14="http://schemas.microsoft.com/office/drawing/2010/main" val="0"/>
              </a:ext>
            </a:extLst>
          </a:blip>
          <a:srcRect/>
          <a:stretch>
            <a:fillRect/>
          </a:stretch>
        </p:blipFill>
        <p:spPr bwMode="auto">
          <a:xfrm>
            <a:off x="1854926" y="252549"/>
            <a:ext cx="3879668" cy="6339840"/>
          </a:xfrm>
          <a:prstGeom prst="rect">
            <a:avLst/>
          </a:prstGeom>
          <a:noFill/>
          <a:ln>
            <a:noFill/>
          </a:ln>
        </p:spPr>
      </p:pic>
      <p:sp>
        <p:nvSpPr>
          <p:cNvPr id="5" name="TextBox 4"/>
          <p:cNvSpPr txBox="1"/>
          <p:nvPr/>
        </p:nvSpPr>
        <p:spPr>
          <a:xfrm>
            <a:off x="6106886" y="914090"/>
            <a:ext cx="2886892" cy="5632311"/>
          </a:xfrm>
          <a:prstGeom prst="rect">
            <a:avLst/>
          </a:prstGeom>
          <a:noFill/>
        </p:spPr>
        <p:txBody>
          <a:bodyPr wrap="square" rtlCol="0">
            <a:spAutoFit/>
          </a:bodyPr>
          <a:lstStyle/>
          <a:p>
            <a:r>
              <a:rPr lang="sr-Latn-RS" sz="2000" b="1" dirty="0"/>
              <a:t>Међународна комисија за слив реке Саве (ISRBC</a:t>
            </a:r>
            <a:r>
              <a:rPr lang="sr-Latn-RS" sz="2000" b="1" dirty="0" smtClean="0"/>
              <a:t>)</a:t>
            </a:r>
            <a:r>
              <a:rPr lang="sr-Latn-RS" sz="2000" dirty="0"/>
              <a:t> је заједничко тело са међународном правном способношћу успостављена </a:t>
            </a:r>
            <a:r>
              <a:rPr lang="sr-Latn-RS" sz="2000" dirty="0" smtClean="0"/>
              <a:t>да омогући </a:t>
            </a:r>
            <a:r>
              <a:rPr lang="sr-Latn-RS" sz="2000" dirty="0"/>
              <a:t>сарадњу страна у реализацији, </a:t>
            </a:r>
            <a:r>
              <a:rPr lang="sr-Cyrl-RS" sz="2000" dirty="0"/>
              <a:t>осим </a:t>
            </a:r>
            <a:r>
              <a:rPr lang="sr-Cyrl-RS" sz="2000" dirty="0" smtClean="0"/>
              <a:t>осталих,</a:t>
            </a:r>
            <a:r>
              <a:rPr lang="sr-Latn-RS" sz="2000" b="1" dirty="0" smtClean="0"/>
              <a:t> </a:t>
            </a:r>
            <a:r>
              <a:rPr lang="sr-Latn-RS" sz="2000" b="1" dirty="0"/>
              <a:t>мера за спречавање или ограничавање опасности</a:t>
            </a:r>
            <a:r>
              <a:rPr lang="sr-Latn-RS" sz="2000" dirty="0"/>
              <a:t> </a:t>
            </a:r>
            <a:r>
              <a:rPr lang="sr-Latn-RS" sz="2000" b="1" dirty="0"/>
              <a:t>и</a:t>
            </a:r>
            <a:r>
              <a:rPr lang="sr-Latn-RS" sz="2000" dirty="0"/>
              <a:t> </a:t>
            </a:r>
            <a:r>
              <a:rPr lang="sr-Latn-RS" sz="2000" b="1" dirty="0"/>
              <a:t>инцидената који обухватају супстанце штетне по воду</a:t>
            </a:r>
            <a:r>
              <a:rPr lang="sr-Latn-RS" sz="2000" dirty="0"/>
              <a:t>. </a:t>
            </a:r>
            <a:endParaRPr lang="sr-Cyrl-RS" sz="2000" dirty="0" smtClean="0"/>
          </a:p>
          <a:p>
            <a:r>
              <a:rPr lang="sr-Latn-RS" sz="2000" dirty="0" smtClean="0"/>
              <a:t>Седиште </a:t>
            </a:r>
            <a:r>
              <a:rPr lang="sr-Latn-RS" sz="2000" dirty="0"/>
              <a:t>Савске комисије је у Загребу, Република Хрватска. </a:t>
            </a:r>
            <a:r>
              <a:rPr lang="en-US" sz="2000" dirty="0"/>
              <a:t> </a:t>
            </a:r>
          </a:p>
        </p:txBody>
      </p:sp>
      <p:sp>
        <p:nvSpPr>
          <p:cNvPr id="6" name="Left Brace 5"/>
          <p:cNvSpPr/>
          <p:nvPr/>
        </p:nvSpPr>
        <p:spPr>
          <a:xfrm>
            <a:off x="6009894" y="3492139"/>
            <a:ext cx="96992" cy="14543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Elbow Connector 7"/>
          <p:cNvCxnSpPr/>
          <p:nvPr/>
        </p:nvCxnSpPr>
        <p:spPr>
          <a:xfrm rot="5400000">
            <a:off x="5210543" y="5422026"/>
            <a:ext cx="1341121" cy="39000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47258" y="6287589"/>
            <a:ext cx="313884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387" y="95522"/>
            <a:ext cx="2600325" cy="714375"/>
          </a:xfrm>
          <a:prstGeom prst="rect">
            <a:avLst/>
          </a:prstGeom>
        </p:spPr>
      </p:pic>
    </p:spTree>
    <p:extLst>
      <p:ext uri="{BB962C8B-B14F-4D97-AF65-F5344CB8AC3E}">
        <p14:creationId xmlns:p14="http://schemas.microsoft.com/office/powerpoint/2010/main" val="298937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5"/>
            <a:ext cx="5184576"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99728"/>
            <a:ext cx="4889519"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7236296" y="6444580"/>
            <a:ext cx="1733039" cy="400110"/>
          </a:xfrm>
          <a:prstGeom prst="rect">
            <a:avLst/>
          </a:prstGeom>
          <a:noFill/>
        </p:spPr>
        <p:txBody>
          <a:bodyPr wrap="none" rtlCol="0">
            <a:spAutoFit/>
          </a:bodyPr>
          <a:lstStyle/>
          <a:p>
            <a:r>
              <a:rPr lang="sr-Latn-CS" sz="2000" b="1" dirty="0" smtClean="0">
                <a:solidFill>
                  <a:srgbClr val="0070C0"/>
                </a:solidFill>
                <a:latin typeface="Amienne" panose="04000508060000020003" pitchFamily="82" charset="0"/>
              </a:rPr>
              <a:t>Created by Veljkovic, 2018.</a:t>
            </a:r>
            <a:endParaRPr lang="en-US" sz="2000" b="1" dirty="0">
              <a:solidFill>
                <a:srgbClr val="0070C0"/>
              </a:solidFill>
              <a:latin typeface="Amienne" panose="04000508060000020003" pitchFamily="8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856112"/>
            <a:ext cx="2771775"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31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04609"/>
            <a:ext cx="8360366"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sr-Cyrl-CS" sz="2000" dirty="0">
                <a:effectLst>
                  <a:outerShdw blurRad="38100" dist="38100" dir="2700000" algn="tl">
                    <a:srgbClr val="000000">
                      <a:alpha val="43137"/>
                    </a:srgbClr>
                  </a:outerShdw>
                </a:effectLst>
                <a:latin typeface="Cambria" panose="02040503050406030204" pitchFamily="18" charset="0"/>
              </a:rPr>
              <a:t>Достигнути циљеви Оквирне директиве о </a:t>
            </a:r>
            <a:r>
              <a:rPr lang="sr-Cyrl-CS" sz="2000" dirty="0" smtClean="0">
                <a:effectLst>
                  <a:outerShdw blurRad="38100" dist="38100" dir="2700000" algn="tl">
                    <a:srgbClr val="000000">
                      <a:alpha val="43137"/>
                    </a:srgbClr>
                  </a:outerShdw>
                </a:effectLst>
                <a:latin typeface="Cambria" panose="02040503050406030204" pitchFamily="18" charset="0"/>
              </a:rPr>
              <a:t>водама</a:t>
            </a:r>
            <a:r>
              <a:rPr lang="sr-Latn-CS" sz="2000" dirty="0" smtClean="0">
                <a:effectLst>
                  <a:outerShdw blurRad="38100" dist="38100" dir="2700000" algn="tl">
                    <a:srgbClr val="000000">
                      <a:alpha val="43137"/>
                    </a:srgbClr>
                  </a:outerShdw>
                </a:effectLst>
                <a:latin typeface="Cambria" panose="02040503050406030204" pitchFamily="18" charset="0"/>
              </a:rPr>
              <a:t> - </a:t>
            </a:r>
            <a:r>
              <a:rPr lang="sr-Cyrl-CS" sz="2000" b="1" dirty="0">
                <a:effectLst>
                  <a:outerShdw blurRad="38100" dist="38100" dir="2700000" algn="tl">
                    <a:srgbClr val="000000">
                      <a:alpha val="43137"/>
                    </a:srgbClr>
                  </a:outerShdw>
                </a:effectLst>
                <a:latin typeface="Cambria" panose="02040503050406030204" pitchFamily="18" charset="0"/>
              </a:rPr>
              <a:t>ЕВРОПА И </a:t>
            </a:r>
            <a:r>
              <a:rPr lang="sr-Cyrl-CS" sz="2000" b="1" dirty="0" smtClean="0">
                <a:effectLst>
                  <a:outerShdw blurRad="38100" dist="38100" dir="2700000" algn="tl">
                    <a:srgbClr val="000000">
                      <a:alpha val="43137"/>
                    </a:srgbClr>
                  </a:outerShdw>
                </a:effectLst>
                <a:latin typeface="Cambria" panose="02040503050406030204" pitchFamily="18" charset="0"/>
              </a:rPr>
              <a:t>СРБИЈА</a:t>
            </a:r>
            <a:endParaRPr lang="en-US" sz="2000" b="1" dirty="0">
              <a:effectLst>
                <a:outerShdw blurRad="38100" dist="38100" dir="2700000" algn="tl">
                  <a:srgbClr val="000000">
                    <a:alpha val="43137"/>
                  </a:srgbClr>
                </a:outerShdw>
              </a:effectLst>
              <a:latin typeface="Cambria" panose="02040503050406030204" pitchFamily="18" charset="0"/>
            </a:endParaRPr>
          </a:p>
        </p:txBody>
      </p:sp>
      <p:sp>
        <p:nvSpPr>
          <p:cNvPr id="3" name="TextBox 2"/>
          <p:cNvSpPr txBox="1"/>
          <p:nvPr/>
        </p:nvSpPr>
        <p:spPr>
          <a:xfrm>
            <a:off x="228198" y="764704"/>
            <a:ext cx="8712968" cy="830997"/>
          </a:xfrm>
          <a:prstGeom prst="rect">
            <a:avLst/>
          </a:prstGeom>
          <a:noFill/>
        </p:spPr>
        <p:txBody>
          <a:bodyPr wrap="square" rtlCol="0">
            <a:spAutoFit/>
          </a:bodyPr>
          <a:lstStyle/>
          <a:p>
            <a:r>
              <a:rPr lang="sr-Cyrl-BA" sz="1200" b="1" dirty="0"/>
              <a:t>Земље Европске </a:t>
            </a:r>
            <a:r>
              <a:rPr lang="sr-Cyrl-RS" sz="1200" b="1" dirty="0"/>
              <a:t>У</a:t>
            </a:r>
            <a:r>
              <a:rPr lang="sr-Cyrl-BA" sz="1200" b="1" dirty="0"/>
              <a:t>није су далеко од испуњења циљева политике управљања водама и успостављања незагађених водних система јер је у 2009. години 43% површинских вода имало добар или врло добар еколошки статус, док је само 53% површинских вода испуњавало циљ Оквирне директиве о вод</a:t>
            </a:r>
            <a:r>
              <a:rPr lang="sr-Cyrl-RS" sz="1200" b="1" dirty="0"/>
              <a:t>и</a:t>
            </a:r>
            <a:r>
              <a:rPr lang="sr-Cyrl-BA" sz="1200" b="1" dirty="0"/>
              <a:t> који се односи на постизање доброг еколошког статуса, закључак је извештаја Европске агенције за заштиту животне средине </a:t>
            </a:r>
            <a:r>
              <a:rPr lang="sr-Latn-CS" sz="1200" b="1" dirty="0"/>
              <a:t>(</a:t>
            </a:r>
            <a:r>
              <a:rPr lang="sr-Latn-CS" sz="1200" b="1" i="1" dirty="0"/>
              <a:t>The European environment, State and Outlook 2015</a:t>
            </a:r>
            <a:r>
              <a:rPr lang="sr-Cyrl-CS" sz="1200" b="1" i="1" dirty="0"/>
              <a:t>, ЕЕА</a:t>
            </a:r>
            <a:r>
              <a:rPr lang="sr-Cyrl-BA" sz="1200" b="1" dirty="0"/>
              <a:t>). </a:t>
            </a:r>
            <a:endParaRPr lang="en-US" sz="1200"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6190" y="1769749"/>
            <a:ext cx="7200800" cy="5088251"/>
          </a:xfrm>
          <a:prstGeom prst="rect">
            <a:avLst/>
          </a:prstGeom>
        </p:spPr>
      </p:pic>
      <p:sp>
        <p:nvSpPr>
          <p:cNvPr id="5" name="TextBox 4"/>
          <p:cNvSpPr txBox="1"/>
          <p:nvPr/>
        </p:nvSpPr>
        <p:spPr>
          <a:xfrm>
            <a:off x="7356990" y="2780928"/>
            <a:ext cx="158417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Cyrl-CS" sz="1600" dirty="0"/>
              <a:t>Еколошки и хемијски статус површинских вода држава ЕУ (</a:t>
            </a:r>
            <a:r>
              <a:rPr lang="sr-Cyrl-RS" sz="1600" dirty="0"/>
              <a:t>2009-2015</a:t>
            </a:r>
            <a:r>
              <a:rPr lang="sr-Cyrl-RS" sz="1600" dirty="0" smtClean="0"/>
              <a:t>)</a:t>
            </a:r>
            <a:endParaRPr lang="en-US" sz="1600" dirty="0"/>
          </a:p>
        </p:txBody>
      </p:sp>
    </p:spTree>
    <p:extLst>
      <p:ext uri="{BB962C8B-B14F-4D97-AF65-F5344CB8AC3E}">
        <p14:creationId xmlns:p14="http://schemas.microsoft.com/office/powerpoint/2010/main" val="1153241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704856" cy="4608512"/>
          </a:xfrm>
          <a:prstGeom prst="rect">
            <a:avLst/>
          </a:prstGeom>
          <a:noFill/>
        </p:spPr>
      </p:pic>
      <p:sp>
        <p:nvSpPr>
          <p:cNvPr id="5" name="TextBox 4"/>
          <p:cNvSpPr txBox="1"/>
          <p:nvPr/>
        </p:nvSpPr>
        <p:spPr>
          <a:xfrm>
            <a:off x="636795" y="6340678"/>
            <a:ext cx="8062464" cy="369332"/>
          </a:xfrm>
          <a:prstGeom prst="rect">
            <a:avLst/>
          </a:prstGeom>
          <a:noFill/>
        </p:spPr>
        <p:txBody>
          <a:bodyPr wrap="none" rtlCol="0">
            <a:spAutoFit/>
          </a:bodyPr>
          <a:lstStyle/>
          <a:p>
            <a:r>
              <a:rPr lang="sr-Cyrl-CS" dirty="0"/>
              <a:t>Еколошки статус површинских вода држава ЕУ (</a:t>
            </a:r>
            <a:r>
              <a:rPr lang="sr-Cyrl-RS" dirty="0"/>
              <a:t>2009-2015) </a:t>
            </a:r>
            <a:r>
              <a:rPr lang="sr-Cyrl-CS" dirty="0"/>
              <a:t>и Србије (2012-2016</a:t>
            </a:r>
            <a:r>
              <a:rPr lang="sr-Cyrl-CS" dirty="0" smtClean="0"/>
              <a:t>)</a:t>
            </a:r>
            <a:endParaRPr lang="en-US" dirty="0"/>
          </a:p>
        </p:txBody>
      </p:sp>
      <p:sp>
        <p:nvSpPr>
          <p:cNvPr id="6" name="TextBox 5"/>
          <p:cNvSpPr txBox="1"/>
          <p:nvPr/>
        </p:nvSpPr>
        <p:spPr>
          <a:xfrm>
            <a:off x="179512" y="332656"/>
            <a:ext cx="8712968"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r-Cyrl-CS" sz="2000" b="1" dirty="0">
                <a:effectLst>
                  <a:outerShdw blurRad="38100" dist="38100" dir="2700000" algn="tl">
                    <a:srgbClr val="000000">
                      <a:alpha val="43137"/>
                    </a:srgbClr>
                  </a:outerShdw>
                </a:effectLst>
              </a:rPr>
              <a:t>Упоређујући достигнуте циљеве ОДВ за државе ЕУ, Србија је, такође, </a:t>
            </a:r>
            <a:r>
              <a:rPr lang="sr-Cyrl-BA" sz="2000" b="1" dirty="0">
                <a:effectLst>
                  <a:outerShdw blurRad="38100" dist="38100" dir="2700000" algn="tl">
                    <a:srgbClr val="000000">
                      <a:alpha val="43137"/>
                    </a:srgbClr>
                  </a:outerShdw>
                </a:effectLst>
              </a:rPr>
              <a:t>далеко од испуњења циљева политике управљања водама и успостављања незагађених водних система.</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951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1520" y="188640"/>
            <a:ext cx="7056784" cy="50405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52320" y="1700808"/>
            <a:ext cx="151216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r-Cyrl-CS" b="1" dirty="0"/>
              <a:t>Развој мониторинга квалитета вода у Републици </a:t>
            </a:r>
            <a:r>
              <a:rPr lang="sr-Cyrl-CS" b="1" dirty="0" smtClean="0"/>
              <a:t>Србији</a:t>
            </a:r>
            <a:endParaRPr lang="en-US" b="1" dirty="0"/>
          </a:p>
        </p:txBody>
      </p:sp>
      <p:sp>
        <p:nvSpPr>
          <p:cNvPr id="6" name="TextBox 5"/>
          <p:cNvSpPr txBox="1"/>
          <p:nvPr/>
        </p:nvSpPr>
        <p:spPr>
          <a:xfrm>
            <a:off x="255960" y="5373216"/>
            <a:ext cx="8420496"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hr-HR" sz="1600" b="1" i="1" dirty="0">
                <a:effectLst>
                  <a:outerShdw blurRad="38100" dist="38100" dir="2700000" algn="tl">
                    <a:srgbClr val="000000">
                      <a:alpha val="43137"/>
                    </a:srgbClr>
                  </a:outerShdw>
                </a:effectLst>
              </a:rPr>
              <a:t>Србија треба нарочито да повећа административне и финансијске капацитете јачањем мониторинга и извештавања које спроводи Агенција за заштиту животне средине</a:t>
            </a:r>
            <a:r>
              <a:rPr lang="hr-HR" sz="1600" b="1" dirty="0">
                <a:effectLst>
                  <a:outerShdw blurRad="38100" dist="38100" dir="2700000" algn="tl">
                    <a:srgbClr val="000000">
                      <a:alpha val="43137"/>
                    </a:srgbClr>
                  </a:outerShdw>
                </a:effectLst>
              </a:rPr>
              <a:t>, (…), </a:t>
            </a:r>
            <a:r>
              <a:rPr lang="hr-HR" sz="1600" b="1" i="1" dirty="0">
                <a:effectLst>
                  <a:outerShdw blurRad="38100" dist="38100" dir="2700000" algn="tl">
                    <a:srgbClr val="000000">
                      <a:alpha val="43137"/>
                    </a:srgbClr>
                  </a:outerShdw>
                </a:effectLst>
              </a:rPr>
              <a:t>Мониторинг површинских и подземних вода је побољшан али га треба додатно појачати</a:t>
            </a:r>
            <a:r>
              <a:rPr lang="hr-HR" sz="1600" b="1" dirty="0">
                <a:effectLst>
                  <a:outerShdw blurRad="38100" dist="38100" dir="2700000" algn="tl">
                    <a:srgbClr val="000000">
                      <a:alpha val="43137"/>
                    </a:srgbClr>
                  </a:outerShdw>
                </a:effectLst>
              </a:rPr>
              <a:t>." ЕВРОПСКА КОМИСИЈА, Радни документ комисије, Република Србија - Извештај о напретку 2016,  Брисел, 9 новембар 2016, стр. 87 -89.</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939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792"/>
            <a:ext cx="3497387" cy="2131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182" y="32792"/>
            <a:ext cx="3202112" cy="31357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3725961"/>
            <a:ext cx="8161437" cy="1173287"/>
          </a:xfrm>
          <a:prstGeom prst="rect">
            <a:avLst/>
          </a:prstGeom>
          <a:ln>
            <a:noFill/>
          </a:ln>
          <a:effectLst>
            <a:outerShdw blurRad="292100" dist="139700" dir="2700000" algn="tl" rotWithShape="0">
              <a:srgbClr val="333333">
                <a:alpha val="65000"/>
              </a:srgbClr>
            </a:outerShdw>
          </a:effectLst>
        </p:spPr>
      </p:pic>
      <p:cxnSp>
        <p:nvCxnSpPr>
          <p:cNvPr id="8" name="Elbow Connector 7"/>
          <p:cNvCxnSpPr/>
          <p:nvPr/>
        </p:nvCxnSpPr>
        <p:spPr>
          <a:xfrm>
            <a:off x="3578943" y="260648"/>
            <a:ext cx="1368152" cy="720080"/>
          </a:xfrm>
          <a:prstGeom prst="bentConnector3">
            <a:avLst>
              <a:gd name="adj1" fmla="val 3886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flipH="1">
            <a:off x="4058048" y="980728"/>
            <a:ext cx="100207" cy="3456384"/>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555777" y="4437112"/>
            <a:ext cx="1707242"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896" y="4919990"/>
            <a:ext cx="7884765" cy="1200329"/>
          </a:xfrm>
          <a:prstGeom prst="rect">
            <a:avLst/>
          </a:prstGeom>
          <a:noFill/>
        </p:spPr>
        <p:txBody>
          <a:bodyPr wrap="square" rtlCol="0">
            <a:spAutoFit/>
          </a:bodyPr>
          <a:lstStyle/>
          <a:p>
            <a:r>
              <a:rPr lang="sr-Latn-CS" sz="2400" dirty="0" smtClean="0">
                <a:solidFill>
                  <a:srgbClr val="C00000"/>
                </a:solidFill>
              </a:rPr>
              <a:t>Pojam </a:t>
            </a:r>
            <a:r>
              <a:rPr lang="sr-Latn-CS" sz="2400" b="1" dirty="0" smtClean="0">
                <a:solidFill>
                  <a:srgbClr val="C00000"/>
                </a:solidFill>
              </a:rPr>
              <a:t>relativno dobro </a:t>
            </a:r>
            <a:r>
              <a:rPr lang="sr-Latn-CS" sz="2400" dirty="0" smtClean="0">
                <a:solidFill>
                  <a:srgbClr val="C00000"/>
                </a:solidFill>
              </a:rPr>
              <a:t>potiče od latinske reči </a:t>
            </a:r>
            <a:r>
              <a:rPr lang="sr-Latn-CS" sz="2400" i="1" dirty="0" smtClean="0">
                <a:solidFill>
                  <a:srgbClr val="C00000"/>
                </a:solidFill>
              </a:rPr>
              <a:t>relativus</a:t>
            </a:r>
            <a:r>
              <a:rPr lang="sr-Latn-CS" sz="2400" dirty="0" smtClean="0">
                <a:solidFill>
                  <a:srgbClr val="C00000"/>
                </a:solidFill>
              </a:rPr>
              <a:t> i znači: koji vredi samo pod određenim uslovima. </a:t>
            </a:r>
          </a:p>
          <a:p>
            <a:r>
              <a:rPr lang="sr-Latn-CS" sz="2400" b="1" dirty="0" smtClean="0">
                <a:solidFill>
                  <a:srgbClr val="C00000"/>
                </a:solidFill>
              </a:rPr>
              <a:t>Nešto je relativno jer nije uvek i u svim situacijama isto.</a:t>
            </a:r>
            <a:endParaRPr lang="en-US" sz="2400" b="1" dirty="0">
              <a:solidFill>
                <a:srgbClr val="C00000"/>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8818" y="5301208"/>
            <a:ext cx="2085182" cy="1390121"/>
          </a:xfrm>
          <a:prstGeom prst="rect">
            <a:avLst/>
          </a:prstGeom>
        </p:spPr>
      </p:pic>
    </p:spTree>
    <p:extLst>
      <p:ext uri="{BB962C8B-B14F-4D97-AF65-F5344CB8AC3E}">
        <p14:creationId xmlns:p14="http://schemas.microsoft.com/office/powerpoint/2010/main" val="409464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221" y="194063"/>
            <a:ext cx="4708388" cy="35437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6" y="3084491"/>
            <a:ext cx="4729823" cy="3562847"/>
          </a:xfrm>
          <a:prstGeom prst="rect">
            <a:avLst/>
          </a:prstGeom>
        </p:spPr>
      </p:pic>
      <p:sp>
        <p:nvSpPr>
          <p:cNvPr id="7" name="Rounded Rectangular Callout 6"/>
          <p:cNvSpPr/>
          <p:nvPr/>
        </p:nvSpPr>
        <p:spPr>
          <a:xfrm>
            <a:off x="5074921" y="3861048"/>
            <a:ext cx="3859688" cy="2786289"/>
          </a:xfrm>
          <a:prstGeom prst="wedgeRoundRectCallout">
            <a:avLst>
              <a:gd name="adj1" fmla="val -23196"/>
              <a:gd name="adj2" fmla="val -6849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r>
              <a:rPr lang="sr-Cyrl-RS" dirty="0" smtClean="0">
                <a:solidFill>
                  <a:schemeClr val="tx1"/>
                </a:solidFill>
              </a:rPr>
              <a:t>Nas </a:t>
            </a:r>
            <a:r>
              <a:rPr lang="sr-Cyrl-RS" dirty="0">
                <a:solidFill>
                  <a:schemeClr val="tx1"/>
                </a:solidFill>
              </a:rPr>
              <a:t>truju. Evo pogledajte. 10 metara je ovde bunar, izvorište. Narod pije iz tog bunara, pijemo iz Krivaje vodu, znači trujemo sami sebe. Ne znam kako žive ovi ljudi pored. To je takav smrad, ja sam imao problema čak prošle godine, ovce su mi na pašu pored Krivaje išle, meni je 8 komada uginulo, to je neka bolest bila, ne znamo ni šta je ni kako je.</a:t>
            </a:r>
            <a:endParaRPr lang="en-GB" dirty="0">
              <a:solidFill>
                <a:schemeClr val="tx1"/>
              </a:solidFill>
            </a:endParaRPr>
          </a:p>
          <a:p>
            <a:endParaRPr lang="en-GB"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42" y="194063"/>
            <a:ext cx="3433004" cy="2596625"/>
          </a:xfrm>
          <a:prstGeom prst="rect">
            <a:avLst/>
          </a:prstGeom>
        </p:spPr>
      </p:pic>
    </p:spTree>
    <p:extLst>
      <p:ext uri="{BB962C8B-B14F-4D97-AF65-F5344CB8AC3E}">
        <p14:creationId xmlns:p14="http://schemas.microsoft.com/office/powerpoint/2010/main" val="314538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3" y="250296"/>
            <a:ext cx="4194735" cy="63056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60" y="250297"/>
            <a:ext cx="4344006" cy="263879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254" y="2889090"/>
            <a:ext cx="4051017" cy="3349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58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885">
                                          <p:stCondLst>
                                            <p:cond delay="0"/>
                                          </p:stCondLst>
                                        </p:cTn>
                                        <p:tgtEl>
                                          <p:spTgt spid="7"/>
                                        </p:tgtEl>
                                      </p:cBhvr>
                                    </p:animEffect>
                                    <p:anim calcmode="lin" valueType="num">
                                      <p:cBhvr>
                                        <p:cTn id="8" dur="59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215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2158" tmFilter="0, 0; 0.125,0.2665; 0.25,0.4; 0.375,0.465; 0.5,0.5;  0.625,0.535; 0.75,0.6; 0.875,0.7335; 1,1">
                                          <p:stCondLst>
                                            <p:cond delay="2158"/>
                                          </p:stCondLst>
                                        </p:cTn>
                                        <p:tgtEl>
                                          <p:spTgt spid="7"/>
                                        </p:tgtEl>
                                        <p:attrNameLst>
                                          <p:attrName>ppt_y</p:attrName>
                                        </p:attrNameLst>
                                      </p:cBhvr>
                                      <p:tavLst>
                                        <p:tav tm="0" fmla="#ppt_y-sin(pi*$)/9">
                                          <p:val>
                                            <p:fltVal val="0"/>
                                          </p:val>
                                        </p:tav>
                                        <p:tav tm="100000">
                                          <p:val>
                                            <p:fltVal val="1"/>
                                          </p:val>
                                        </p:tav>
                                      </p:tavLst>
                                    </p:anim>
                                    <p:anim calcmode="lin" valueType="num">
                                      <p:cBhvr>
                                        <p:cTn id="11" dur="1079" tmFilter="0, 0; 0.125,0.2665; 0.25,0.4; 0.375,0.465; 0.5,0.5;  0.625,0.535; 0.75,0.6; 0.875,0.7335; 1,1">
                                          <p:stCondLst>
                                            <p:cond delay="4303"/>
                                          </p:stCondLst>
                                        </p:cTn>
                                        <p:tgtEl>
                                          <p:spTgt spid="7"/>
                                        </p:tgtEl>
                                        <p:attrNameLst>
                                          <p:attrName>ppt_y</p:attrName>
                                        </p:attrNameLst>
                                      </p:cBhvr>
                                      <p:tavLst>
                                        <p:tav tm="0" fmla="#ppt_y-sin(pi*$)/27">
                                          <p:val>
                                            <p:fltVal val="0"/>
                                          </p:val>
                                        </p:tav>
                                        <p:tav tm="100000">
                                          <p:val>
                                            <p:fltVal val="1"/>
                                          </p:val>
                                        </p:tav>
                                      </p:tavLst>
                                    </p:anim>
                                    <p:anim calcmode="lin" valueType="num">
                                      <p:cBhvr>
                                        <p:cTn id="12" dur="533" tmFilter="0, 0; 0.125,0.2665; 0.25,0.4; 0.375,0.465; 0.5,0.5;  0.625,0.535; 0.75,0.6; 0.875,0.7335; 1,1">
                                          <p:stCondLst>
                                            <p:cond delay="5382"/>
                                          </p:stCondLst>
                                        </p:cTn>
                                        <p:tgtEl>
                                          <p:spTgt spid="7"/>
                                        </p:tgtEl>
                                        <p:attrNameLst>
                                          <p:attrName>ppt_y</p:attrName>
                                        </p:attrNameLst>
                                      </p:cBhvr>
                                      <p:tavLst>
                                        <p:tav tm="0" fmla="#ppt_y-sin(pi*$)/81">
                                          <p:val>
                                            <p:fltVal val="0"/>
                                          </p:val>
                                        </p:tav>
                                        <p:tav tm="100000">
                                          <p:val>
                                            <p:fltVal val="1"/>
                                          </p:val>
                                        </p:tav>
                                      </p:tavLst>
                                    </p:anim>
                                    <p:animScale>
                                      <p:cBhvr>
                                        <p:cTn id="13" dur="85">
                                          <p:stCondLst>
                                            <p:cond delay="2112"/>
                                          </p:stCondLst>
                                        </p:cTn>
                                        <p:tgtEl>
                                          <p:spTgt spid="7"/>
                                        </p:tgtEl>
                                      </p:cBhvr>
                                      <p:to x="100000" y="60000"/>
                                    </p:animScale>
                                    <p:animScale>
                                      <p:cBhvr>
                                        <p:cTn id="14" dur="539" decel="50000">
                                          <p:stCondLst>
                                            <p:cond delay="2197"/>
                                          </p:stCondLst>
                                        </p:cTn>
                                        <p:tgtEl>
                                          <p:spTgt spid="7"/>
                                        </p:tgtEl>
                                      </p:cBhvr>
                                      <p:to x="100000" y="100000"/>
                                    </p:animScale>
                                    <p:animScale>
                                      <p:cBhvr>
                                        <p:cTn id="15" dur="85">
                                          <p:stCondLst>
                                            <p:cond delay="4264"/>
                                          </p:stCondLst>
                                        </p:cTn>
                                        <p:tgtEl>
                                          <p:spTgt spid="7"/>
                                        </p:tgtEl>
                                      </p:cBhvr>
                                      <p:to x="100000" y="80000"/>
                                    </p:animScale>
                                    <p:animScale>
                                      <p:cBhvr>
                                        <p:cTn id="16" dur="539" decel="50000">
                                          <p:stCondLst>
                                            <p:cond delay="4349"/>
                                          </p:stCondLst>
                                        </p:cTn>
                                        <p:tgtEl>
                                          <p:spTgt spid="7"/>
                                        </p:tgtEl>
                                      </p:cBhvr>
                                      <p:to x="100000" y="100000"/>
                                    </p:animScale>
                                    <p:animScale>
                                      <p:cBhvr>
                                        <p:cTn id="17" dur="85">
                                          <p:stCondLst>
                                            <p:cond delay="5336"/>
                                          </p:stCondLst>
                                        </p:cTn>
                                        <p:tgtEl>
                                          <p:spTgt spid="7"/>
                                        </p:tgtEl>
                                      </p:cBhvr>
                                      <p:to x="100000" y="90000"/>
                                    </p:animScale>
                                    <p:animScale>
                                      <p:cBhvr>
                                        <p:cTn id="18" dur="539" decel="50000">
                                          <p:stCondLst>
                                            <p:cond delay="5421"/>
                                          </p:stCondLst>
                                        </p:cTn>
                                        <p:tgtEl>
                                          <p:spTgt spid="7"/>
                                        </p:tgtEl>
                                      </p:cBhvr>
                                      <p:to x="100000" y="100000"/>
                                    </p:animScale>
                                    <p:animScale>
                                      <p:cBhvr>
                                        <p:cTn id="19" dur="85">
                                          <p:stCondLst>
                                            <p:cond delay="5876"/>
                                          </p:stCondLst>
                                        </p:cTn>
                                        <p:tgtEl>
                                          <p:spTgt spid="7"/>
                                        </p:tgtEl>
                                      </p:cBhvr>
                                      <p:to x="100000" y="95000"/>
                                    </p:animScale>
                                    <p:animScale>
                                      <p:cBhvr>
                                        <p:cTn id="20" dur="539" decel="50000">
                                          <p:stCondLst>
                                            <p:cond delay="5961"/>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9" y="130629"/>
            <a:ext cx="8405948" cy="65746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570" y="5801611"/>
            <a:ext cx="1457528" cy="962159"/>
          </a:xfrm>
          <a:prstGeom prst="rect">
            <a:avLst/>
          </a:prstGeom>
        </p:spPr>
      </p:pic>
      <p:sp>
        <p:nvSpPr>
          <p:cNvPr id="7" name="Rounded Rectangle 6"/>
          <p:cNvSpPr/>
          <p:nvPr/>
        </p:nvSpPr>
        <p:spPr>
          <a:xfrm>
            <a:off x="3909061" y="1084217"/>
            <a:ext cx="313508" cy="542108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21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6825" y="115888"/>
            <a:ext cx="3937000" cy="4862512"/>
          </a:xfrm>
          <a:prstGeom prst="rect">
            <a:avLst/>
          </a:prstGeom>
          <a:noFill/>
        </p:spPr>
        <p:txBody>
          <a:bodyPr>
            <a:spAutoFit/>
          </a:bodyPr>
          <a:lstStyle/>
          <a:p>
            <a:pPr>
              <a:defRPr/>
            </a:pPr>
            <a:r>
              <a:rPr lang="sr-Latn-RS" sz="2000" b="1" dirty="0">
                <a:latin typeface="Cambria" pitchFamily="18" charset="0"/>
                <a:ea typeface="Batang" pitchFamily="18" charset="-127"/>
              </a:rPr>
              <a:t>Pregled elemenata kvaliteta za procenu statusa</a:t>
            </a:r>
            <a:endParaRPr lang="en-US" sz="2000" b="1" dirty="0">
              <a:latin typeface="Cambria" pitchFamily="18" charset="0"/>
              <a:ea typeface="Batang" pitchFamily="18" charset="-127"/>
            </a:endParaRPr>
          </a:p>
          <a:p>
            <a:pPr>
              <a:defRPr/>
            </a:pPr>
            <a:endParaRPr lang="sr-Latn-RS" dirty="0">
              <a:latin typeface="Cambria" pitchFamily="18" charset="0"/>
              <a:ea typeface="Batang" pitchFamily="18" charset="-127"/>
            </a:endParaRPr>
          </a:p>
          <a:p>
            <a:pPr>
              <a:defRPr/>
            </a:pPr>
            <a:r>
              <a:rPr lang="sr-Latn-RS" dirty="0">
                <a:latin typeface="Cambria" pitchFamily="18" charset="0"/>
                <a:ea typeface="Batang" pitchFamily="18" charset="-127"/>
              </a:rPr>
              <a:t>Opšta procena statusa zasniva se na :</a:t>
            </a:r>
            <a:endParaRPr lang="en-US" dirty="0">
              <a:latin typeface="Cambria" pitchFamily="18" charset="0"/>
              <a:ea typeface="Batang" pitchFamily="18" charset="-127"/>
            </a:endParaRPr>
          </a:p>
          <a:p>
            <a:pPr>
              <a:defRPr/>
            </a:pPr>
            <a:endParaRPr lang="sr-Latn-RS" dirty="0">
              <a:latin typeface="Cambria" pitchFamily="18" charset="0"/>
              <a:ea typeface="Batang" pitchFamily="18" charset="-127"/>
            </a:endParaRPr>
          </a:p>
          <a:p>
            <a:pPr marL="285750" indent="-285750">
              <a:buFont typeface="Wingdings" pitchFamily="2" charset="2"/>
              <a:buChar char="Ø"/>
              <a:defRPr/>
            </a:pPr>
            <a:r>
              <a:rPr lang="sr-Latn-RS" dirty="0">
                <a:latin typeface="Cambria" pitchFamily="18" charset="0"/>
                <a:ea typeface="Batang" pitchFamily="18" charset="-127"/>
              </a:rPr>
              <a:t>Proceni ekološkog statusa (biološki elementi kvaliteta, prateći fizičko-hemijski i hidromorfološki elementi kvaliteta)</a:t>
            </a:r>
            <a:endParaRPr lang="en-US" dirty="0">
              <a:latin typeface="Cambria" pitchFamily="18" charset="0"/>
              <a:ea typeface="Batang" pitchFamily="18" charset="-127"/>
            </a:endParaRPr>
          </a:p>
          <a:p>
            <a:pPr marL="285750" indent="-285750">
              <a:buFont typeface="Wingdings" pitchFamily="2" charset="2"/>
              <a:buChar char="Ø"/>
              <a:defRPr/>
            </a:pPr>
            <a:endParaRPr lang="sr-Latn-RS" dirty="0">
              <a:latin typeface="Cambria" pitchFamily="18" charset="0"/>
              <a:ea typeface="Batang" pitchFamily="18" charset="-127"/>
            </a:endParaRPr>
          </a:p>
          <a:p>
            <a:pPr marL="285750" indent="-285750">
              <a:buFont typeface="Wingdings" pitchFamily="2" charset="2"/>
              <a:buChar char="Ø"/>
              <a:defRPr/>
            </a:pPr>
            <a:r>
              <a:rPr lang="sr-Latn-RS" dirty="0">
                <a:latin typeface="Cambria" pitchFamily="18" charset="0"/>
                <a:ea typeface="Batang" pitchFamily="18" charset="-127"/>
              </a:rPr>
              <a:t>Proceni  hemijskog statusa za specifične zagađujuće supstance (prioritetne supstance i ostale supstance za koje je utvrđeno da se ispuštaju u vodna tela u značajnim količinama)</a:t>
            </a:r>
            <a:endParaRPr lang="en-US" dirty="0">
              <a:latin typeface="Cambria" pitchFamily="18" charset="0"/>
              <a:ea typeface="Batang" pitchFamily="18" charset="-127"/>
            </a:endParaRPr>
          </a:p>
          <a:p>
            <a:pPr>
              <a:defRPr/>
            </a:pPr>
            <a:endParaRPr lang="en-US" dirty="0"/>
          </a:p>
        </p:txBody>
      </p:sp>
      <p:sp>
        <p:nvSpPr>
          <p:cNvPr id="2" name="TextBox 1"/>
          <p:cNvSpPr txBox="1"/>
          <p:nvPr/>
        </p:nvSpPr>
        <p:spPr>
          <a:xfrm>
            <a:off x="4859338" y="4732338"/>
            <a:ext cx="4284662" cy="2124075"/>
          </a:xfrm>
          <a:prstGeom prst="rect">
            <a:avLst/>
          </a:prstGeom>
          <a:solidFill>
            <a:schemeClr val="bg1">
              <a:lumMod val="95000"/>
            </a:schemeClr>
          </a:solidFill>
        </p:spPr>
        <p:txBody>
          <a:bodyPr>
            <a:spAutoFit/>
          </a:bodyPr>
          <a:lstStyle/>
          <a:p>
            <a:pPr marL="171450" indent="-171450">
              <a:buFont typeface="Arial" pitchFamily="34" charset="0"/>
              <a:buChar char="•"/>
              <a:defRPr/>
            </a:pPr>
            <a:r>
              <a:rPr lang="sr-Latn-RS" sz="1100" dirty="0">
                <a:latin typeface="Cambria" pitchFamily="18" charset="0"/>
              </a:rPr>
              <a:t>UREDBA  O GRANIČNIM VREDNOSTIMA PRIORITETNIH I PRIORITETNIH HAZARDNIH SUPSTANCI KOJE ZAGAĐUJU POVRŠINSKE VODE I ROKOVIMA ZA NjIHOVO DOSTIZANjE, „Sl.glasnik RS“ br.35/11.</a:t>
            </a:r>
            <a:endParaRPr lang="sr-Latn-CS" sz="1100" dirty="0">
              <a:latin typeface="Cambria" pitchFamily="18" charset="0"/>
            </a:endParaRPr>
          </a:p>
          <a:p>
            <a:pPr marL="171450" indent="-171450">
              <a:buFont typeface="Arial" pitchFamily="34" charset="0"/>
              <a:buChar char="•"/>
              <a:defRPr/>
            </a:pPr>
            <a:r>
              <a:rPr lang="sr-Latn-RS" sz="1100" dirty="0">
                <a:latin typeface="Cambria" pitchFamily="18" charset="0"/>
              </a:rPr>
              <a:t>PRAVILNIK O PARAMETRIMA EKOLOŠKOG I HEMIJSKOG STATUSA POVRŠINSKIH VODA I PARAMETRIMA HEMIJSKOG I KVANTITATIVNOG STATUSA PODZEMNIH VODA, "Sl. glasnik RS", br. 74/2011.</a:t>
            </a:r>
            <a:endParaRPr lang="sr-Latn-CS" sz="1100" dirty="0">
              <a:latin typeface="Cambria" pitchFamily="18" charset="0"/>
            </a:endParaRPr>
          </a:p>
          <a:p>
            <a:pPr marL="171450" indent="-171450">
              <a:buFont typeface="Arial" pitchFamily="34" charset="0"/>
              <a:buChar char="•"/>
              <a:defRPr/>
            </a:pPr>
            <a:r>
              <a:rPr lang="sr-Latn-RS" sz="1100" dirty="0">
                <a:latin typeface="Cambria" pitchFamily="18" charset="0"/>
              </a:rPr>
              <a:t>UREDBA  O GRANIČNIM VREDNOSTIMA ZAGAĐUJUĆIH MATERIJA U POVRŠINSKIM I PODZEMNIM VODAMA I SEDIMENTU I ROKOVIMA ZA NjIHOVO DOSTIZANjE, “Službeni glasnik RS”, br. 50/2012.</a:t>
            </a:r>
            <a:endParaRPr lang="en-US" sz="1100" dirty="0">
              <a:latin typeface="Cambria" pitchFamily="18" charset="0"/>
            </a:endParaRPr>
          </a:p>
        </p:txBody>
      </p:sp>
      <p:sp>
        <p:nvSpPr>
          <p:cNvPr id="3" name="TextBox 2"/>
          <p:cNvSpPr txBox="1"/>
          <p:nvPr/>
        </p:nvSpPr>
        <p:spPr>
          <a:xfrm>
            <a:off x="323850" y="6440488"/>
            <a:ext cx="4667250" cy="338137"/>
          </a:xfrm>
          <a:prstGeom prst="rect">
            <a:avLst/>
          </a:prstGeom>
          <a:solidFill>
            <a:schemeClr val="bg1">
              <a:lumMod val="95000"/>
            </a:schemeClr>
          </a:solidFill>
        </p:spPr>
        <p:txBody>
          <a:bodyPr wrap="none">
            <a:spAutoFit/>
          </a:bodyPr>
          <a:lstStyle/>
          <a:p>
            <a:pPr>
              <a:defRPr/>
            </a:pPr>
            <a:r>
              <a:rPr lang="sr-Latn-CS" sz="1600" dirty="0">
                <a:latin typeface="Cambria" pitchFamily="18" charset="0"/>
              </a:rPr>
              <a:t>Agencija za zaštitu životne sredine Republike Srbije</a:t>
            </a:r>
            <a:endParaRPr lang="en-US" sz="1600" dirty="0">
              <a:latin typeface="Cambria"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18666" y="124107"/>
            <a:ext cx="4528542" cy="6326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8696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4" y="0"/>
            <a:ext cx="9166024" cy="47899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57154"/>
            <a:ext cx="3074319" cy="3500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510" y="4789987"/>
            <a:ext cx="695757" cy="221979"/>
          </a:xfrm>
          <a:prstGeom prst="rect">
            <a:avLst/>
          </a:prstGeom>
        </p:spPr>
      </p:pic>
      <p:sp>
        <p:nvSpPr>
          <p:cNvPr id="7" name="TextBox 6"/>
          <p:cNvSpPr txBox="1"/>
          <p:nvPr/>
        </p:nvSpPr>
        <p:spPr>
          <a:xfrm>
            <a:off x="4256294" y="4014073"/>
            <a:ext cx="300082" cy="369332"/>
          </a:xfrm>
          <a:prstGeom prst="rect">
            <a:avLst/>
          </a:prstGeom>
          <a:noFill/>
        </p:spPr>
        <p:txBody>
          <a:bodyPr wrap="none" rtlCol="0">
            <a:spAutoFit/>
          </a:bodyPr>
          <a:lstStyle/>
          <a:p>
            <a:r>
              <a:rPr lang="en-GB" dirty="0" smtClean="0">
                <a:solidFill>
                  <a:srgbClr val="FF0000"/>
                </a:solidFill>
              </a:rPr>
              <a:t>*</a:t>
            </a:r>
            <a:endParaRPr lang="en-GB" dirty="0">
              <a:solidFill>
                <a:srgbClr val="FF0000"/>
              </a:solidFill>
            </a:endParaRPr>
          </a:p>
        </p:txBody>
      </p:sp>
      <p:sp>
        <p:nvSpPr>
          <p:cNvPr id="8" name="TextBox 7"/>
          <p:cNvSpPr txBox="1"/>
          <p:nvPr/>
        </p:nvSpPr>
        <p:spPr>
          <a:xfrm>
            <a:off x="3249201" y="4605320"/>
            <a:ext cx="300082" cy="369332"/>
          </a:xfrm>
          <a:prstGeom prst="rect">
            <a:avLst/>
          </a:prstGeom>
          <a:noFill/>
        </p:spPr>
        <p:txBody>
          <a:bodyPr wrap="none" rtlCol="0">
            <a:spAutoFit/>
          </a:bodyPr>
          <a:lstStyle/>
          <a:p>
            <a:r>
              <a:rPr lang="en-GB" dirty="0" smtClean="0">
                <a:solidFill>
                  <a:srgbClr val="FF0000"/>
                </a:solidFill>
              </a:rPr>
              <a:t>*</a:t>
            </a:r>
            <a:endParaRPr lang="en-GB" dirty="0">
              <a:solidFill>
                <a:srgbClr val="FF000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144982"/>
            <a:ext cx="2699792" cy="2695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5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035" y="116632"/>
            <a:ext cx="6516309" cy="6533525"/>
          </a:xfrm>
          <a:prstGeom prst="rect">
            <a:avLst/>
          </a:prstGeom>
        </p:spPr>
      </p:pic>
      <p:sp>
        <p:nvSpPr>
          <p:cNvPr id="5" name="Rounded Rectangle 4"/>
          <p:cNvSpPr/>
          <p:nvPr/>
        </p:nvSpPr>
        <p:spPr>
          <a:xfrm>
            <a:off x="2555776" y="6237312"/>
            <a:ext cx="3672408" cy="43084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2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18" y="0"/>
            <a:ext cx="8303964" cy="6858000"/>
          </a:xfrm>
          <a:prstGeom prst="rect">
            <a:avLst/>
          </a:prstGeom>
        </p:spPr>
      </p:pic>
      <p:graphicFrame>
        <p:nvGraphicFramePr>
          <p:cNvPr id="3" name="Diagram 2"/>
          <p:cNvGraphicFramePr/>
          <p:nvPr>
            <p:extLst>
              <p:ext uri="{D42A27DB-BD31-4B8C-83A1-F6EECF244321}">
                <p14:modId xmlns:p14="http://schemas.microsoft.com/office/powerpoint/2010/main" val="1792193383"/>
              </p:ext>
            </p:extLst>
          </p:nvPr>
        </p:nvGraphicFramePr>
        <p:xfrm>
          <a:off x="323528" y="2852936"/>
          <a:ext cx="245861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04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0"/>
            <a:ext cx="9144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7950" y="5386388"/>
            <a:ext cx="3260725" cy="684212"/>
          </a:xfrm>
          <a:prstGeom prst="wedgeRoundRectCallout">
            <a:avLst>
              <a:gd name="adj1" fmla="val -5091"/>
              <a:gd name="adj2" fmla="val -1448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sz="1600" b="1" dirty="0">
                <a:solidFill>
                  <a:schemeClr val="tx1"/>
                </a:solidFill>
                <a:latin typeface="Cambria" panose="02040503050406030204" pitchFamily="18" charset="0"/>
                <a:cs typeface="Arial" panose="020B0604020202020204" pitchFamily="34" charset="0"/>
              </a:rPr>
              <a:t>Voditeljk</a:t>
            </a:r>
            <a:r>
              <a:rPr lang="sr-Latn-RS" sz="1600" dirty="0">
                <a:solidFill>
                  <a:schemeClr val="tx1"/>
                </a:solidFill>
                <a:latin typeface="Cambria" panose="02040503050406030204" pitchFamily="18" charset="0"/>
                <a:cs typeface="Arial" panose="020B0604020202020204" pitchFamily="34" charset="0"/>
              </a:rPr>
              <a:t>a: Kad stižu ti rezultati? </a:t>
            </a:r>
            <a:endParaRPr lang="en-US" sz="1600" dirty="0">
              <a:solidFill>
                <a:schemeClr val="tx1"/>
              </a:solidFill>
              <a:latin typeface="Cambria" panose="02040503050406030204" pitchFamily="18" charset="0"/>
              <a:cs typeface="Arial" panose="020B0604020202020204" pitchFamily="34" charset="0"/>
            </a:endParaRPr>
          </a:p>
        </p:txBody>
      </p:sp>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562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27150"/>
            <a:ext cx="9144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3492500" y="1774825"/>
            <a:ext cx="5543550" cy="1006475"/>
          </a:xfrm>
          <a:prstGeom prst="wedgeRoundRectCallout">
            <a:avLst>
              <a:gd name="adj1" fmla="val -1898"/>
              <a:gd name="adj2" fmla="val 778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r-Latn-RS" sz="1400" b="1" dirty="0">
                <a:solidFill>
                  <a:schemeClr val="tx1"/>
                </a:solidFill>
                <a:latin typeface="Cambria" panose="02040503050406030204" pitchFamily="18" charset="0"/>
                <a:cs typeface="Arial" panose="020B0604020202020204" pitchFamily="34" charset="0"/>
              </a:rPr>
              <a:t>Nebojša Veljkov</a:t>
            </a:r>
            <a:r>
              <a:rPr lang="sr-Latn-RS" sz="1400" dirty="0">
                <a:solidFill>
                  <a:schemeClr val="tx1"/>
                </a:solidFill>
                <a:latin typeface="Cambria" panose="02040503050406030204" pitchFamily="18" charset="0"/>
                <a:cs typeface="Arial" panose="020B0604020202020204" pitchFamily="34" charset="0"/>
              </a:rPr>
              <a:t>ić: Uzorci će se raditi na osnovne fizičko – hemijske pokazatelje i ciljano na ostatke antibiotika, što nije redovni parametar. On nije sadržan ni u jednom redovnom programu monitoringa, ne samo kod nas nego ni u Evropi. </a:t>
            </a:r>
            <a:endParaRPr lang="en-US" sz="1400" dirty="0">
              <a:solidFill>
                <a:schemeClr val="tx1"/>
              </a:solidFill>
              <a:latin typeface="Cambria" panose="02040503050406030204" pitchFamily="18" charset="0"/>
              <a:cs typeface="Arial" panose="020B0604020202020204" pitchFamily="34" charset="0"/>
            </a:endParaRPr>
          </a:p>
        </p:txBody>
      </p:sp>
      <p:sp>
        <p:nvSpPr>
          <p:cNvPr id="9" name="Rounded Rectangular Callout 8"/>
          <p:cNvSpPr/>
          <p:nvPr/>
        </p:nvSpPr>
        <p:spPr>
          <a:xfrm>
            <a:off x="4581525" y="5715000"/>
            <a:ext cx="4248150" cy="685800"/>
          </a:xfrm>
          <a:prstGeom prst="wedgeRoundRectCallout">
            <a:avLst>
              <a:gd name="adj1" fmla="val -5091"/>
              <a:gd name="adj2" fmla="val -1448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r-Latn-RS" sz="1400" b="1" dirty="0">
                <a:solidFill>
                  <a:schemeClr val="tx1"/>
                </a:solidFill>
                <a:latin typeface="Cambria" panose="02040503050406030204" pitchFamily="18" charset="0"/>
              </a:rPr>
              <a:t>Nebojša Veljković</a:t>
            </a:r>
            <a:r>
              <a:rPr lang="sr-Latn-RS" sz="1400" dirty="0">
                <a:solidFill>
                  <a:schemeClr val="tx1"/>
                </a:solidFill>
                <a:latin typeface="Cambria" panose="02040503050406030204" pitchFamily="18" charset="0"/>
              </a:rPr>
              <a:t>: Rezultati će biti gotovi i objavljeni na sajtu Agencije u petak.</a:t>
            </a:r>
            <a:endParaRPr lang="en-US" sz="1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80258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99" y="260648"/>
            <a:ext cx="4270585" cy="60659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32656"/>
            <a:ext cx="4297171" cy="4170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047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34256"/>
            <a:ext cx="4480499" cy="56046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954" y="293811"/>
            <a:ext cx="4197942" cy="5885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486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56" y="163138"/>
            <a:ext cx="8574652" cy="6676365"/>
          </a:xfrm>
          <a:prstGeom prst="rect">
            <a:avLst/>
          </a:prstGeom>
        </p:spPr>
      </p:pic>
    </p:spTree>
    <p:extLst>
      <p:ext uri="{BB962C8B-B14F-4D97-AF65-F5344CB8AC3E}">
        <p14:creationId xmlns:p14="http://schemas.microsoft.com/office/powerpoint/2010/main" val="1876501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712</Words>
  <Application>Microsoft Office PowerPoint</Application>
  <PresentationFormat>On-screen Show (4:3)</PresentationFormat>
  <Paragraphs>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Nebojsa Veljkovic</dc:creator>
  <cp:lastModifiedBy>Nebojsa Veljkovic</cp:lastModifiedBy>
  <cp:revision>57</cp:revision>
  <dcterms:created xsi:type="dcterms:W3CDTF">2018-04-17T11:44:58Z</dcterms:created>
  <dcterms:modified xsi:type="dcterms:W3CDTF">2018-10-18T09:37:00Z</dcterms:modified>
</cp:coreProperties>
</file>